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5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6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7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8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9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10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11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2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13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4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15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16.xml" ContentType="application/vnd.openxmlformats-officedocument.theme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heme/theme17.xml" ContentType="application/vnd.openxmlformats-officedocument.theme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  <p:sldMasterId id="2147484770" r:id="rId2"/>
    <p:sldMasterId id="2147484778" r:id="rId3"/>
    <p:sldMasterId id="2147484786" r:id="rId4"/>
    <p:sldMasterId id="2147484794" r:id="rId5"/>
    <p:sldMasterId id="2147484802" r:id="rId6"/>
    <p:sldMasterId id="2147484810" r:id="rId7"/>
    <p:sldMasterId id="2147484818" r:id="rId8"/>
    <p:sldMasterId id="2147484826" r:id="rId9"/>
    <p:sldMasterId id="2147484834" r:id="rId10"/>
    <p:sldMasterId id="2147484842" r:id="rId11"/>
    <p:sldMasterId id="2147484850" r:id="rId12"/>
    <p:sldMasterId id="2147484858" r:id="rId13"/>
    <p:sldMasterId id="2147484866" r:id="rId14"/>
    <p:sldMasterId id="2147484874" r:id="rId15"/>
    <p:sldMasterId id="2147484882" r:id="rId16"/>
    <p:sldMasterId id="2147484890" r:id="rId17"/>
    <p:sldMasterId id="2147484898" r:id="rId18"/>
  </p:sldMasterIdLst>
  <p:notesMasterIdLst>
    <p:notesMasterId r:id="rId28"/>
  </p:notesMasterIdLst>
  <p:handoutMasterIdLst>
    <p:handoutMasterId r:id="rId29"/>
  </p:handoutMasterIdLst>
  <p:sldIdLst>
    <p:sldId id="322" r:id="rId19"/>
    <p:sldId id="412" r:id="rId20"/>
    <p:sldId id="414" r:id="rId21"/>
    <p:sldId id="415" r:id="rId22"/>
    <p:sldId id="416" r:id="rId23"/>
    <p:sldId id="418" r:id="rId24"/>
    <p:sldId id="417" r:id="rId25"/>
    <p:sldId id="419" r:id="rId26"/>
    <p:sldId id="420" r:id="rId27"/>
  </p:sldIdLst>
  <p:sldSz cx="9144000" cy="6858000" type="screen4x3"/>
  <p:notesSz cx="6794500" cy="9931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>
          <p15:clr>
            <a:srgbClr val="A4A3A4"/>
          </p15:clr>
        </p15:guide>
        <p15:guide id="2" pos="290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auli Lehto" initials="PL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E4E4"/>
    <a:srgbClr val="EF3340"/>
    <a:srgbClr val="FFCD00"/>
    <a:srgbClr val="FFCF06"/>
    <a:srgbClr val="F8C704"/>
    <a:srgbClr val="EFC002"/>
    <a:srgbClr val="00A8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35" autoAdjust="0"/>
    <p:restoredTop sz="81084" autoAdjust="0"/>
  </p:normalViewPr>
  <p:slideViewPr>
    <p:cSldViewPr snapToGrid="0" snapToObjects="1">
      <p:cViewPr>
        <p:scale>
          <a:sx n="108" d="100"/>
          <a:sy n="108" d="100"/>
        </p:scale>
        <p:origin x="-72" y="-72"/>
      </p:cViewPr>
      <p:guideLst>
        <p:guide orient="horz"/>
        <p:guide pos="2903"/>
      </p:guideLst>
    </p:cSldViewPr>
  </p:slideViewPr>
  <p:outlineViewPr>
    <p:cViewPr>
      <p:scale>
        <a:sx n="33" d="100"/>
        <a:sy n="33" d="100"/>
      </p:scale>
      <p:origin x="0" y="-159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4" d="100"/>
        <a:sy n="18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3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2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6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1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39D04D9-2D90-E741-8C77-A958108973E5}" type="datetimeFigureOut">
              <a:rPr lang="en-US"/>
              <a:pPr>
                <a:defRPr/>
              </a:pPr>
              <a:t>5/18/2016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81337A6-C487-9645-B543-6BBD05A1D191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2453935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FE7B0BA-8FA8-3A4A-9820-CF1299A8B616}" type="datetime1">
              <a:rPr lang="fi-FI"/>
              <a:pPr>
                <a:defRPr/>
              </a:pPr>
              <a:t>18.5.2016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i-FI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noProof="0" smtClean="0"/>
              <a:t>Click to edit Master text styles</a:t>
            </a:r>
          </a:p>
          <a:p>
            <a:pPr lvl="1"/>
            <a:r>
              <a:rPr lang="fi-FI" noProof="0" smtClean="0"/>
              <a:t>Second level</a:t>
            </a:r>
          </a:p>
          <a:p>
            <a:pPr lvl="2"/>
            <a:r>
              <a:rPr lang="fi-FI" noProof="0" smtClean="0"/>
              <a:t>Third level</a:t>
            </a:r>
          </a:p>
          <a:p>
            <a:pPr lvl="3"/>
            <a:r>
              <a:rPr lang="fi-FI" noProof="0" smtClean="0"/>
              <a:t>Fourth level</a:t>
            </a:r>
          </a:p>
          <a:p>
            <a:pPr lvl="4"/>
            <a:r>
              <a:rPr lang="fi-FI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66A5FF2-0573-2649-A39A-26FA52E05379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9729138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the left side of the annual</a:t>
            </a:r>
            <a:r>
              <a:rPr lang="en-US" baseline="0" dirty="0" smtClean="0"/>
              <a:t> cost figure we have lot of damages that increase the annual maintenance and repair cost. Conversely, on the right side we have heavy ships with low open water performance.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6A5FF2-0573-2649-A39A-26FA52E05379}" type="slidenum">
              <a:rPr lang="fi-FI" smtClean="0"/>
              <a:pPr>
                <a:defRPr/>
              </a:pPr>
              <a:t>5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7191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the left side of the annual</a:t>
            </a:r>
            <a:r>
              <a:rPr lang="en-US" baseline="0" dirty="0" smtClean="0"/>
              <a:t> cost figure we have lot of damages that increase the annual maintenance and repair cost. Conversely, on the right side we have heavy ships with low open water performance.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6A5FF2-0573-2649-A39A-26FA52E05379}" type="slidenum">
              <a:rPr lang="fi-FI" smtClean="0"/>
              <a:pPr>
                <a:defRPr/>
              </a:pPr>
              <a:t>6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04023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slideMaster" Target="../slideMasters/slideMaster13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slideMaster" Target="../slideMasters/slideMaster13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slideMaster" Target="../slideMasters/slideMaster13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slideMaster" Target="../slideMasters/slideMaster13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slideMaster" Target="../slideMasters/slideMaster13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slideMaster" Target="../slideMasters/slideMaster13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slideMaster" Target="../slideMasters/slideMaster14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slideMaster" Target="../slideMasters/slideMaster14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slideMaster" Target="../slideMasters/slideMaster14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slideMaster" Target="../slideMasters/slideMaster14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slideMaster" Target="../slideMasters/slideMaster14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slideMaster" Target="../slideMasters/slideMaster14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slideMaster" Target="../slideMasters/slideMaster14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slideMaster" Target="../slideMasters/slideMaster15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slideMaster" Target="../slideMasters/slideMaster15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slideMaster" Target="../slideMasters/slideMaster15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slideMaster" Target="../slideMasters/slideMaster15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wmf"/><Relationship Id="rId1" Type="http://schemas.openxmlformats.org/officeDocument/2006/relationships/slideMaster" Target="../slideMasters/slideMaster15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slideMaster" Target="../slideMasters/slideMaster15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slideMaster" Target="../slideMasters/slideMaster15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slideMaster" Target="../slideMasters/slideMaster16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slideMaster" Target="../slideMasters/slideMaster16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slideMaster" Target="../slideMasters/slideMaster16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slideMaster" Target="../slideMasters/slideMaster16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wmf"/><Relationship Id="rId1" Type="http://schemas.openxmlformats.org/officeDocument/2006/relationships/slideMaster" Target="../slideMasters/slideMaster16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slideMaster" Target="../slideMasters/slideMaster16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slideMaster" Target="../slideMasters/slideMaster16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slideMaster" Target="../slideMasters/slideMaster17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slideMaster" Target="../slideMasters/slideMaster17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slideMaster" Target="../slideMasters/slideMaster17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slideMaster" Target="../slideMasters/slideMaster17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wmf"/><Relationship Id="rId1" Type="http://schemas.openxmlformats.org/officeDocument/2006/relationships/slideMaster" Target="../slideMasters/slideMaster17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slideMaster" Target="../slideMasters/slideMaster17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slideMaster" Target="../slideMasters/slideMaster17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wmf"/><Relationship Id="rId1" Type="http://schemas.openxmlformats.org/officeDocument/2006/relationships/slideMaster" Target="../slideMasters/slideMaster18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wmf"/><Relationship Id="rId1" Type="http://schemas.openxmlformats.org/officeDocument/2006/relationships/slideMaster" Target="../slideMasters/slideMaster18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slideMaster" Target="../slideMasters/slideMaster18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slideMaster" Target="../slideMasters/slideMaster18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slideMaster" Target="../slideMasters/slideMaster18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wmf"/><Relationship Id="rId1" Type="http://schemas.openxmlformats.org/officeDocument/2006/relationships/slideMaster" Target="../slideMasters/slideMaster18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wmf"/><Relationship Id="rId1" Type="http://schemas.openxmlformats.org/officeDocument/2006/relationships/slideMaster" Target="../slideMasters/slideMaster18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w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slideMaster" Target="../slideMasters/slideMaster1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slideMaster" Target="../slideMasters/slideMaster1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slideMaster" Target="../slideMasters/slideMaster11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slideMaster" Target="../slideMasters/slideMaster11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slideMaster" Target="../slideMasters/slideMaster1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slideMaster" Target="../slideMasters/slideMaster11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slideMaster" Target="../slideMasters/slideMaster11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slideMaster" Target="../slideMasters/slideMaster12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slideMaster" Target="../slideMasters/slideMaster12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slideMaster" Target="../slideMasters/slideMaster12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slideMaster" Target="../slideMasters/slideMaster12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slideMaster" Target="../slideMasters/slideMaster12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slideMaster" Target="../slideMasters/slideMaster12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slideMaster" Target="../slideMasters/slideMaster12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slideMaster" Target="../slideMasters/slideMaster1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Blu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1912266"/>
            <a:ext cx="7975385" cy="2636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" y="0"/>
            <a:ext cx="2238480" cy="212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106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Blu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584310" y="2435535"/>
            <a:ext cx="3319477" cy="32329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6000" b="1" spc="-200">
                <a:solidFill>
                  <a:schemeClr val="accent3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584310" y="5884335"/>
            <a:ext cx="3319477" cy="5832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49262" y="180000"/>
            <a:ext cx="4629692" cy="6498000"/>
          </a:xfrm>
          <a:prstGeom prst="rect">
            <a:avLst/>
          </a:prstGeom>
        </p:spPr>
        <p:txBody>
          <a:bodyPr vert="horz"/>
          <a:lstStyle/>
          <a:p>
            <a:pPr lvl="0"/>
            <a:endParaRPr lang="fi-FI" noProof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" y="16859"/>
            <a:ext cx="2236006" cy="208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4598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taustakuvalla"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" y="1022"/>
            <a:ext cx="2315416" cy="242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72324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lkotaustainen kan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584309" y="5504997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" y="59"/>
            <a:ext cx="2317255" cy="2425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02099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49262" y="180000"/>
            <a:ext cx="4629692" cy="6498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fi-FI" noProof="0"/>
              <a:t>Drag picture to placeholder or click icon to add</a:t>
            </a:r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10" y="2435535"/>
            <a:ext cx="3319477" cy="32329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60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584310" y="5884335"/>
            <a:ext cx="3319477" cy="5832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" y="59"/>
            <a:ext cx="2317255" cy="2425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13084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584308" y="1912266"/>
            <a:ext cx="7975385" cy="2636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85" y="5603557"/>
            <a:ext cx="2641102" cy="1185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67142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618" y="5601999"/>
            <a:ext cx="2648038" cy="1188915"/>
          </a:xfrm>
          <a:prstGeom prst="rect">
            <a:avLst/>
          </a:prstGeom>
        </p:spPr>
      </p:pic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808559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6" name="Date Placeholder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7628F-9402-FB47-93B5-FC3C3BFEEBE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81072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 - Kaksi palst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8"/>
          </p:nvPr>
        </p:nvSpPr>
        <p:spPr>
          <a:xfrm>
            <a:off x="463752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1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6B250-F217-B84A-8E10-659CA258BA5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618" y="5601999"/>
            <a:ext cx="2648038" cy="118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2076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rgbClr val="FFFFFF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" y="1022"/>
            <a:ext cx="2315416" cy="242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1552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taustakuvalla"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" y="1022"/>
            <a:ext cx="2315416" cy="242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57544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lkotaustainen kan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584309" y="5504997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" y="59"/>
            <a:ext cx="2317255" cy="2425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437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49262" y="180000"/>
            <a:ext cx="4629692" cy="6498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fi-FI" noProof="0"/>
              <a:t>Drag picture to placeholder or click icon to add</a:t>
            </a:r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10" y="2435535"/>
            <a:ext cx="3319477" cy="32329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60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584310" y="5884335"/>
            <a:ext cx="3319477" cy="5832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" y="59"/>
            <a:ext cx="2317255" cy="2425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949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R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49262" y="180000"/>
            <a:ext cx="4629692" cy="6498000"/>
          </a:xfrm>
          <a:prstGeom prst="rect">
            <a:avLst/>
          </a:prstGeom>
        </p:spPr>
        <p:txBody>
          <a:bodyPr vert="horz"/>
          <a:lstStyle/>
          <a:p>
            <a:pPr lvl="0"/>
            <a:endParaRPr lang="fi-FI" noProof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10" y="2435535"/>
            <a:ext cx="3319477" cy="32329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6000" b="1" spc="-200">
                <a:solidFill>
                  <a:schemeClr val="accent5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10" y="5884335"/>
            <a:ext cx="3319477" cy="5832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" y="16859"/>
            <a:ext cx="2236006" cy="208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84583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584308" y="1912266"/>
            <a:ext cx="7975385" cy="2636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85" y="5603557"/>
            <a:ext cx="2641102" cy="1185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95084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618" y="5601999"/>
            <a:ext cx="2648038" cy="1188915"/>
          </a:xfrm>
          <a:prstGeom prst="rect">
            <a:avLst/>
          </a:prstGeom>
        </p:spPr>
      </p:pic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808559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6" name="Date Placeholder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7628F-9402-FB47-93B5-FC3C3BFEEBE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6906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 - Kaksi palst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8"/>
          </p:nvPr>
        </p:nvSpPr>
        <p:spPr>
          <a:xfrm>
            <a:off x="463752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1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6B250-F217-B84A-8E10-659CA258BA5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618" y="5601999"/>
            <a:ext cx="2648038" cy="118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83110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rgbClr val="FFFFFF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" y="0"/>
            <a:ext cx="2460664" cy="229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26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taustakuvalla"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" y="0"/>
            <a:ext cx="2460664" cy="229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50354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lkotaustainen kan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584309" y="5504997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" y="0"/>
            <a:ext cx="2460663" cy="229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2518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49262" y="180000"/>
            <a:ext cx="4629692" cy="6498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fi-FI" noProof="0"/>
              <a:t>Drag picture to placeholder or click icon to add</a:t>
            </a:r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10" y="2435535"/>
            <a:ext cx="3319477" cy="32329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60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584310" y="5884335"/>
            <a:ext cx="3319477" cy="5832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" y="0"/>
            <a:ext cx="2460663" cy="229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07384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584308" y="1912266"/>
            <a:ext cx="7975385" cy="2636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85" y="5660111"/>
            <a:ext cx="2641102" cy="107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2827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808559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6" name="Date Placeholder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7628F-9402-FB47-93B5-FC3C3BFEEBE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86" y="5660111"/>
            <a:ext cx="2641100" cy="107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25212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 - Kaksi palst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8"/>
          </p:nvPr>
        </p:nvSpPr>
        <p:spPr>
          <a:xfrm>
            <a:off x="463752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1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6B250-F217-B84A-8E10-659CA258BA5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86" y="5660111"/>
            <a:ext cx="2641100" cy="107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5541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Yellow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49262" y="180000"/>
            <a:ext cx="4629692" cy="6498000"/>
          </a:xfrm>
          <a:prstGeom prst="rect">
            <a:avLst/>
          </a:prstGeom>
        </p:spPr>
        <p:txBody>
          <a:bodyPr vert="horz"/>
          <a:lstStyle/>
          <a:p>
            <a:pPr lvl="0"/>
            <a:endParaRPr lang="fi-FI" noProof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10" y="2435535"/>
            <a:ext cx="3319477" cy="32329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60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584310" y="5884335"/>
            <a:ext cx="3319477" cy="5832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59"/>
            <a:ext cx="2236005" cy="208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56270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rgbClr val="FFFFFF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2" y="2340"/>
            <a:ext cx="2267899" cy="2420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40755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taustakuvalla"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2" y="2340"/>
            <a:ext cx="2267899" cy="2420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38544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lkotaustainen kan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584309" y="5504997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1"/>
            <a:ext cx="2269920" cy="242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33103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49262" y="180000"/>
            <a:ext cx="4629692" cy="6498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fi-FI" noProof="0"/>
              <a:t>Drag picture to placeholder or click icon to add</a:t>
            </a:r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10" y="2435535"/>
            <a:ext cx="3319477" cy="32329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60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584310" y="5884335"/>
            <a:ext cx="3319477" cy="5832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1"/>
            <a:ext cx="2269920" cy="242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95593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584308" y="1912266"/>
            <a:ext cx="7975385" cy="2636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93" y="5601918"/>
            <a:ext cx="2558317" cy="1189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175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808559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6" name="Date Placeholder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7628F-9402-FB47-93B5-FC3C3BFEEBE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7" y="5601827"/>
            <a:ext cx="2558710" cy="118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260828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 - Kaksi palst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8"/>
          </p:nvPr>
        </p:nvSpPr>
        <p:spPr>
          <a:xfrm>
            <a:off x="463752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1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6B250-F217-B84A-8E10-659CA258BA5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7" y="5601827"/>
            <a:ext cx="2558710" cy="118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07053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rgbClr val="FFFFFF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2" y="2340"/>
            <a:ext cx="2267899" cy="2420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41252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taustakuvalla"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2" y="2340"/>
            <a:ext cx="2267899" cy="2420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2952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lkotaustainen kan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584309" y="5504997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1"/>
            <a:ext cx="2269920" cy="242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4115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lu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84308" y="1912266"/>
            <a:ext cx="7975385" cy="2636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15" y="5618926"/>
            <a:ext cx="2449209" cy="1146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8757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49262" y="180000"/>
            <a:ext cx="4629692" cy="6498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fi-FI" noProof="0"/>
              <a:t>Drag picture to placeholder or click icon to add</a:t>
            </a:r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10" y="2435535"/>
            <a:ext cx="3319477" cy="32329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60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584310" y="5884335"/>
            <a:ext cx="3319477" cy="5832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1"/>
            <a:ext cx="2269920" cy="242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32779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584308" y="1912266"/>
            <a:ext cx="7975385" cy="2636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93" y="5601918"/>
            <a:ext cx="2558317" cy="1189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16871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808559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6" name="Date Placeholder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7628F-9402-FB47-93B5-FC3C3BFEEBE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7" y="5601827"/>
            <a:ext cx="2558710" cy="118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60766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 - Kaksi palst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8"/>
          </p:nvPr>
        </p:nvSpPr>
        <p:spPr>
          <a:xfrm>
            <a:off x="463752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1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6B250-F217-B84A-8E10-659CA258BA5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7" y="5601827"/>
            <a:ext cx="2558710" cy="118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26294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rgbClr val="FFFFFF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67899" cy="206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876406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taustakuvalla"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67899" cy="206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09375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lkotaustainen kan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584309" y="5504997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67898" cy="206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89724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49262" y="180000"/>
            <a:ext cx="4629692" cy="6498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fi-FI" noProof="0"/>
              <a:t>Drag picture to placeholder or click icon to add</a:t>
            </a:r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10" y="2435535"/>
            <a:ext cx="3319477" cy="32329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60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584310" y="5884335"/>
            <a:ext cx="3319477" cy="5832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67898" cy="206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163939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584308" y="1912266"/>
            <a:ext cx="7975385" cy="2636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93" y="5651783"/>
            <a:ext cx="2558317" cy="1089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42286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808559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6" name="Date Placeholder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7628F-9402-FB47-93B5-FC3C3BFEEBE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94" y="5651783"/>
            <a:ext cx="2558314" cy="1089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3051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Red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584308" y="1912266"/>
            <a:ext cx="7975385" cy="2636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25" y="5620711"/>
            <a:ext cx="2346452" cy="1130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148301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 - Kaksi palst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8"/>
          </p:nvPr>
        </p:nvSpPr>
        <p:spPr>
          <a:xfrm>
            <a:off x="463752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1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6B250-F217-B84A-8E10-659CA258BA5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94" y="5651783"/>
            <a:ext cx="2558314" cy="1089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2902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Yellow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35" y="5621089"/>
            <a:ext cx="2446833" cy="1129961"/>
          </a:xfrm>
          <a:prstGeom prst="rect">
            <a:avLst/>
          </a:prstGeom>
        </p:spPr>
      </p:pic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584308" y="1912266"/>
            <a:ext cx="7975385" cy="2636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36005" cy="2120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3162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4641" y="5597525"/>
            <a:ext cx="2473630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rgbClr val="0065BD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808559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6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11.6.2015</a:t>
            </a:r>
            <a:endParaRPr lang="fi-FI"/>
          </a:p>
        </p:txBody>
      </p:sp>
      <p:sp>
        <p:nvSpPr>
          <p:cNvPr id="7" name="Footer Placeholder 13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/>
              <a:t>Department of Applied Mechanics</a:t>
            </a:r>
            <a:endParaRPr lang="fi-FI"/>
          </a:p>
        </p:txBody>
      </p:sp>
      <p:sp>
        <p:nvSpPr>
          <p:cNvPr id="8" name="Slide Number Placeholder 1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FD4B7-1CC6-864B-A72A-C978B70BBA9B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107082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8922" y="5597525"/>
            <a:ext cx="2473630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rgbClr val="0065BD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808559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6" name="Date Placeholder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11.6.2015</a:t>
            </a:r>
            <a:endParaRPr lang="fi-FI"/>
          </a:p>
        </p:txBody>
      </p:sp>
      <p:sp>
        <p:nvSpPr>
          <p:cNvPr id="7" name="Footer Placehold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/>
              <a:t>Department of Applied Mechanics</a:t>
            </a:r>
            <a:endParaRPr lang="fi-FI"/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42AF8-94BF-6340-B60E-A8C5E9F87F01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2281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2898" y="5597525"/>
            <a:ext cx="2473630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rgbClr val="0065BD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808559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6" name="Date Placeholder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11.6.2015</a:t>
            </a:r>
            <a:endParaRPr lang="fi-FI"/>
          </a:p>
        </p:txBody>
      </p:sp>
      <p:sp>
        <p:nvSpPr>
          <p:cNvPr id="7" name="Footer Placehold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/>
              <a:t>Department of Applied Mechanics</a:t>
            </a:r>
            <a:endParaRPr lang="fi-FI"/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4BE77-5FCA-3844-8BD6-7ECE8B5BEE8D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40142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rgbClr val="0065BD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40" name="Content Placeholder 10"/>
          <p:cNvSpPr>
            <a:spLocks noGrp="1"/>
          </p:cNvSpPr>
          <p:nvPr>
            <p:ph sz="quarter" idx="18"/>
          </p:nvPr>
        </p:nvSpPr>
        <p:spPr>
          <a:xfrm>
            <a:off x="463752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7" name="Date Placeholder 10"/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11.6.2015</a:t>
            </a:r>
            <a:endParaRPr lang="fi-FI"/>
          </a:p>
        </p:txBody>
      </p:sp>
      <p:sp>
        <p:nvSpPr>
          <p:cNvPr id="8" name="Footer Placeholder 11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/>
              <a:t>Department of Applied Mechanics</a:t>
            </a:r>
            <a:endParaRPr lang="fi-FI"/>
          </a:p>
        </p:txBody>
      </p:sp>
      <p:sp>
        <p:nvSpPr>
          <p:cNvPr id="9" name="Slide Number Placeholder 1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9A8AE-7274-0C4A-AB42-92022833E6E2}" type="slidenum">
              <a:rPr lang="fi-FI"/>
              <a:pPr>
                <a:defRPr/>
              </a:pPr>
              <a:t>‹#›</a:t>
            </a:fld>
            <a:endParaRPr lang="fi-FI"/>
          </a:p>
        </p:txBody>
      </p:sp>
      <p:pic>
        <p:nvPicPr>
          <p:cNvPr id="1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4641" y="5597525"/>
            <a:ext cx="2473630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0082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Red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84308" y="1912266"/>
            <a:ext cx="7975385" cy="2636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38480" cy="212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3993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rgbClr val="0065BD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15" name="Content Placeholder 10"/>
          <p:cNvSpPr>
            <a:spLocks noGrp="1"/>
          </p:cNvSpPr>
          <p:nvPr>
            <p:ph sz="quarter" idx="18"/>
          </p:nvPr>
        </p:nvSpPr>
        <p:spPr>
          <a:xfrm>
            <a:off x="463752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7" name="Date Placeholder 14"/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11.6.2015</a:t>
            </a:r>
            <a:endParaRPr lang="fi-FI"/>
          </a:p>
        </p:txBody>
      </p:sp>
      <p:sp>
        <p:nvSpPr>
          <p:cNvPr id="8" name="Footer Placeholder 15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/>
              <a:t>Department of Applied Mechanics</a:t>
            </a:r>
            <a:endParaRPr lang="fi-FI"/>
          </a:p>
        </p:txBody>
      </p:sp>
      <p:sp>
        <p:nvSpPr>
          <p:cNvPr id="9" name="Slide Number Placeholder 16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5180D-9F57-224F-AD9B-D6C47196F0CD}" type="slidenum">
              <a:rPr lang="fi-FI"/>
              <a:pPr>
                <a:defRPr/>
              </a:pPr>
              <a:t>‹#›</a:t>
            </a:fld>
            <a:endParaRPr lang="fi-FI"/>
          </a:p>
        </p:txBody>
      </p:sp>
      <p:pic>
        <p:nvPicPr>
          <p:cNvPr id="10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8922" y="5597525"/>
            <a:ext cx="2473630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8752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rgbClr val="0065BD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8"/>
          </p:nvPr>
        </p:nvSpPr>
        <p:spPr>
          <a:xfrm>
            <a:off x="463752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11.6.2015</a:t>
            </a:r>
            <a:endParaRPr lang="fi-FI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/>
              <a:t>Department of Applied Mechanics</a:t>
            </a:r>
            <a:endParaRPr lang="fi-FI"/>
          </a:p>
        </p:txBody>
      </p:sp>
      <p:sp>
        <p:nvSpPr>
          <p:cNvPr id="9" name="Slide Number Placeholder 1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5D404-ADF5-A94E-82B6-70B84D261D76}" type="slidenum">
              <a:rPr lang="fi-FI"/>
              <a:pPr>
                <a:defRPr/>
              </a:pPr>
              <a:t>‹#›</a:t>
            </a:fld>
            <a:endParaRPr lang="fi-FI"/>
          </a:p>
        </p:txBody>
      </p:sp>
      <p:pic>
        <p:nvPicPr>
          <p:cNvPr id="15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2898" y="5597525"/>
            <a:ext cx="2473630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19713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">
    <p:bg>
      <p:bgPr>
        <a:solidFill>
          <a:srgbClr val="FFA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73" y="2637"/>
            <a:ext cx="2933303" cy="2420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rgbClr val="FFFFFF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483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taustakuvall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73" y="2637"/>
            <a:ext cx="2933303" cy="2420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74970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lkotaustainen kan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66" y="1559"/>
            <a:ext cx="2935917" cy="2422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rgbClr val="FFA300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584309" y="5504997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68990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49262" y="180000"/>
            <a:ext cx="4629692" cy="6498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fi-FI" noProof="0"/>
              <a:t>Drag picture to placeholder or click icon to add</a:t>
            </a:r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10" y="2435535"/>
            <a:ext cx="3319477" cy="32329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6000" b="1" spc="-200">
                <a:solidFill>
                  <a:srgbClr val="FFA300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584310" y="5884335"/>
            <a:ext cx="3319477" cy="5832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9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66" y="1559"/>
            <a:ext cx="2935917" cy="2422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12389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">
    <p:bg>
      <p:bgPr>
        <a:solidFill>
          <a:srgbClr val="FFA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4045" y="5602695"/>
            <a:ext cx="3267611" cy="1188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584308" y="1912266"/>
            <a:ext cx="7975385" cy="2636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5565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6999" y="5603770"/>
            <a:ext cx="3261702" cy="1186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rgbClr val="FFA300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808559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solidFill>
                  <a:srgbClr val="000000"/>
                </a:solidFill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solidFill>
                  <a:srgbClr val="000000"/>
                </a:solidFill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solidFill>
                  <a:srgbClr val="000000"/>
                </a:solidFill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solidFill>
                  <a:srgbClr val="000000"/>
                </a:solidFill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>
                <a:solidFill>
                  <a:srgbClr val="000000"/>
                </a:solidFill>
              </a:defRPr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6" name="Date Placeholder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FFA300">
                    <a:tint val="75000"/>
                  </a:srgbClr>
                </a:solidFill>
              </a:rPr>
              <a:t>11.6.2015</a:t>
            </a:r>
            <a:endParaRPr lang="fi-FI">
              <a:solidFill>
                <a:srgbClr val="FFA300">
                  <a:tint val="75000"/>
                </a:srgbClr>
              </a:solidFill>
            </a:endParaRPr>
          </a:p>
        </p:txBody>
      </p:sp>
      <p:sp>
        <p:nvSpPr>
          <p:cNvPr id="7" name="Footer Placehold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srgbClr val="FFA300">
                    <a:tint val="75000"/>
                  </a:srgbClr>
                </a:solidFill>
              </a:rPr>
              <a:t>Department of Applied Mechanics</a:t>
            </a:r>
            <a:endParaRPr lang="fi-FI">
              <a:solidFill>
                <a:srgbClr val="FFA300">
                  <a:tint val="75000"/>
                </a:srgbClr>
              </a:solidFill>
            </a:endParaRPr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7628F-9402-FB47-93B5-FC3C3BFEEBE0}" type="slidenum">
              <a:rPr lang="fi-FI">
                <a:solidFill>
                  <a:srgbClr val="FFA3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FFA3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94455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 - Kaksi palst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rgbClr val="FFA300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solidFill>
                  <a:srgbClr val="000000"/>
                </a:solidFill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solidFill>
                  <a:srgbClr val="000000"/>
                </a:solidFill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solidFill>
                  <a:srgbClr val="000000"/>
                </a:solidFill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solidFill>
                  <a:srgbClr val="000000"/>
                </a:solidFill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>
                <a:solidFill>
                  <a:srgbClr val="000000"/>
                </a:solidFill>
              </a:defRPr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8"/>
          </p:nvPr>
        </p:nvSpPr>
        <p:spPr>
          <a:xfrm>
            <a:off x="463752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solidFill>
                  <a:srgbClr val="000000"/>
                </a:solidFill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solidFill>
                  <a:srgbClr val="000000"/>
                </a:solidFill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solidFill>
                  <a:srgbClr val="000000"/>
                </a:solidFill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solidFill>
                  <a:srgbClr val="000000"/>
                </a:solidFill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>
                <a:solidFill>
                  <a:srgbClr val="000000"/>
                </a:solidFill>
              </a:defRPr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FFA300">
                    <a:tint val="75000"/>
                  </a:srgbClr>
                </a:solidFill>
              </a:rPr>
              <a:t>11.6.2015</a:t>
            </a:r>
            <a:endParaRPr lang="fi-FI">
              <a:solidFill>
                <a:srgbClr val="FFA300">
                  <a:tint val="75000"/>
                </a:srgbClr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srgbClr val="FFA300">
                    <a:tint val="75000"/>
                  </a:srgbClr>
                </a:solidFill>
              </a:rPr>
              <a:t>Department of Applied Mechanics</a:t>
            </a:r>
            <a:endParaRPr lang="fi-FI">
              <a:solidFill>
                <a:srgbClr val="FFA300">
                  <a:tint val="75000"/>
                </a:srgbClr>
              </a:solidFill>
            </a:endParaRPr>
          </a:p>
        </p:txBody>
      </p:sp>
      <p:sp>
        <p:nvSpPr>
          <p:cNvPr id="9" name="Slide Number Placeholder 1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6B250-F217-B84A-8E10-659CA258BA50}" type="slidenum">
              <a:rPr lang="fi-FI">
                <a:solidFill>
                  <a:srgbClr val="FFA3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FFA300">
                  <a:tint val="75000"/>
                </a:srgbClr>
              </a:solidFill>
            </a:endParaRPr>
          </a:p>
        </p:txBody>
      </p:sp>
      <p:pic>
        <p:nvPicPr>
          <p:cNvPr id="13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6999" y="5603770"/>
            <a:ext cx="3261702" cy="1186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59893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">
    <p:bg>
      <p:bgPr>
        <a:solidFill>
          <a:srgbClr val="FFA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53" y="2637"/>
            <a:ext cx="2762342" cy="2420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rgbClr val="FFFFFF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638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Yellow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84308" y="1912266"/>
            <a:ext cx="7975385" cy="2636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" y="0"/>
            <a:ext cx="2238480" cy="212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2187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taustakuvall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7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53" y="2637"/>
            <a:ext cx="2762342" cy="2420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61847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lkotaustainen kan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122" y="1559"/>
            <a:ext cx="2764805" cy="2422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rgbClr val="FFA300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584309" y="5504997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4440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49262" y="180000"/>
            <a:ext cx="4629692" cy="6498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fi-FI" noProof="0"/>
              <a:t>Drag picture to placeholder or click icon to add</a:t>
            </a:r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10" y="2435535"/>
            <a:ext cx="3319477" cy="32329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6000" b="1" spc="-200">
                <a:solidFill>
                  <a:srgbClr val="FFA300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584310" y="5884335"/>
            <a:ext cx="3319477" cy="5832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10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122" y="1559"/>
            <a:ext cx="2764805" cy="2422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83675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">
    <p:bg>
      <p:bgPr>
        <a:solidFill>
          <a:srgbClr val="FFA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6160" y="5602695"/>
            <a:ext cx="3105580" cy="1188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584308" y="1912266"/>
            <a:ext cx="7975385" cy="2636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6280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4368" y="5603770"/>
            <a:ext cx="3099963" cy="1186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rgbClr val="FFA300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808559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solidFill>
                  <a:srgbClr val="000000"/>
                </a:solidFill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solidFill>
                  <a:srgbClr val="000000"/>
                </a:solidFill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solidFill>
                  <a:srgbClr val="000000"/>
                </a:solidFill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solidFill>
                  <a:srgbClr val="000000"/>
                </a:solidFill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>
                <a:solidFill>
                  <a:srgbClr val="000000"/>
                </a:solidFill>
              </a:defRPr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6" name="Date Placeholder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FFA300">
                    <a:tint val="75000"/>
                  </a:srgbClr>
                </a:solidFill>
              </a:rPr>
              <a:t>11.6.2015</a:t>
            </a:r>
            <a:endParaRPr lang="fi-FI">
              <a:solidFill>
                <a:srgbClr val="FFA300">
                  <a:tint val="75000"/>
                </a:srgbClr>
              </a:solidFill>
            </a:endParaRPr>
          </a:p>
        </p:txBody>
      </p:sp>
      <p:sp>
        <p:nvSpPr>
          <p:cNvPr id="7" name="Footer Placehold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srgbClr val="FFA300">
                    <a:tint val="75000"/>
                  </a:srgbClr>
                </a:solidFill>
              </a:rPr>
              <a:t>Department of Applied Mechanics</a:t>
            </a:r>
            <a:endParaRPr lang="fi-FI">
              <a:solidFill>
                <a:srgbClr val="FFA300">
                  <a:tint val="75000"/>
                </a:srgbClr>
              </a:solidFill>
            </a:endParaRPr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7628F-9402-FB47-93B5-FC3C3BFEEBE0}" type="slidenum">
              <a:rPr lang="fi-FI">
                <a:solidFill>
                  <a:srgbClr val="FFA3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FFA3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1902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 - Kaksi palst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rgbClr val="FFA300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solidFill>
                  <a:srgbClr val="000000"/>
                </a:solidFill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solidFill>
                  <a:srgbClr val="000000"/>
                </a:solidFill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solidFill>
                  <a:srgbClr val="000000"/>
                </a:solidFill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solidFill>
                  <a:srgbClr val="000000"/>
                </a:solidFill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>
                <a:solidFill>
                  <a:srgbClr val="000000"/>
                </a:solidFill>
              </a:defRPr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8"/>
          </p:nvPr>
        </p:nvSpPr>
        <p:spPr>
          <a:xfrm>
            <a:off x="463752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solidFill>
                  <a:srgbClr val="000000"/>
                </a:solidFill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solidFill>
                  <a:srgbClr val="000000"/>
                </a:solidFill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solidFill>
                  <a:srgbClr val="000000"/>
                </a:solidFill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solidFill>
                  <a:srgbClr val="000000"/>
                </a:solidFill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>
                <a:solidFill>
                  <a:srgbClr val="000000"/>
                </a:solidFill>
              </a:defRPr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FFA300">
                    <a:tint val="75000"/>
                  </a:srgbClr>
                </a:solidFill>
              </a:rPr>
              <a:t>11.6.2015</a:t>
            </a:r>
            <a:endParaRPr lang="fi-FI">
              <a:solidFill>
                <a:srgbClr val="FFA300">
                  <a:tint val="75000"/>
                </a:srgbClr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srgbClr val="FFA300">
                    <a:tint val="75000"/>
                  </a:srgbClr>
                </a:solidFill>
              </a:rPr>
              <a:t>Department of Applied Mechanics</a:t>
            </a:r>
            <a:endParaRPr lang="fi-FI">
              <a:solidFill>
                <a:srgbClr val="FFA300">
                  <a:tint val="75000"/>
                </a:srgbClr>
              </a:solidFill>
            </a:endParaRPr>
          </a:p>
        </p:txBody>
      </p:sp>
      <p:sp>
        <p:nvSpPr>
          <p:cNvPr id="9" name="Slide Number Placeholder 1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6B250-F217-B84A-8E10-659CA258BA50}" type="slidenum">
              <a:rPr lang="fi-FI">
                <a:solidFill>
                  <a:srgbClr val="FFA3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FFA300">
                  <a:tint val="75000"/>
                </a:srgbClr>
              </a:solidFill>
            </a:endParaRPr>
          </a:p>
        </p:txBody>
      </p:sp>
      <p:pic>
        <p:nvPicPr>
          <p:cNvPr id="14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4368" y="5603770"/>
            <a:ext cx="3099963" cy="1186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90144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rgbClr val="FFFFFF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290"/>
            <a:ext cx="2623278" cy="22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4957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taustakuvalla"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290"/>
            <a:ext cx="2623278" cy="22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46474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lkotaustainen kan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584309" y="5504997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6" y="0"/>
            <a:ext cx="2585474" cy="22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5130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49262" y="180000"/>
            <a:ext cx="4629692" cy="6498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fi-FI" noProof="0"/>
              <a:t>Drag picture to placeholder or click icon to add</a:t>
            </a:r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10" y="2435535"/>
            <a:ext cx="3319477" cy="32329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60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584310" y="5884335"/>
            <a:ext cx="3319477" cy="5832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6" y="0"/>
            <a:ext cx="2585474" cy="22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200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with BG image"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84308" y="1912266"/>
            <a:ext cx="7975385" cy="2636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" y="0"/>
            <a:ext cx="2238480" cy="212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82780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584308" y="1912266"/>
            <a:ext cx="7975385" cy="2636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43" y="5599324"/>
            <a:ext cx="2828527" cy="1194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3234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808559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6" name="Date Placeholder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7628F-9402-FB47-93B5-FC3C3BFEEBE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09" y="5598246"/>
            <a:ext cx="2825594" cy="1196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21309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 - Kaksi palst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8"/>
          </p:nvPr>
        </p:nvSpPr>
        <p:spPr>
          <a:xfrm>
            <a:off x="463752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1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6B250-F217-B84A-8E10-659CA258BA5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09" y="5598246"/>
            <a:ext cx="2825594" cy="1196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0283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rgbClr val="FFFFFF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8" y="290"/>
            <a:ext cx="2569190" cy="22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06152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taustakuvalla"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8" y="290"/>
            <a:ext cx="2569190" cy="22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72246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lkotaustainen kan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584309" y="5504997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8" y="290"/>
            <a:ext cx="2569190" cy="22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05998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49262" y="180000"/>
            <a:ext cx="4629692" cy="6498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fi-FI" noProof="0"/>
              <a:t>Drag picture to placeholder or click icon to add</a:t>
            </a:r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10" y="2435535"/>
            <a:ext cx="3319477" cy="32329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60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584310" y="5884335"/>
            <a:ext cx="3319477" cy="5832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8" y="290"/>
            <a:ext cx="2569190" cy="22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4685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584308" y="1912266"/>
            <a:ext cx="7975385" cy="2636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20" y="5599324"/>
            <a:ext cx="2777573" cy="1194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9909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808559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6" name="Date Placeholder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7628F-9402-FB47-93B5-FC3C3BFEEBE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20" y="5599324"/>
            <a:ext cx="2777573" cy="1194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28920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 - Kaksi palst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8"/>
          </p:nvPr>
        </p:nvSpPr>
        <p:spPr>
          <a:xfrm>
            <a:off x="463752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1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6B250-F217-B84A-8E10-659CA258BA5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20" y="5599324"/>
            <a:ext cx="2777573" cy="1194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54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with BG image"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84308" y="1912266"/>
            <a:ext cx="7975385" cy="2636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38480" cy="212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2272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rgbClr val="FFFFFF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290"/>
            <a:ext cx="2623278" cy="22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9524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taustakuvalla"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290"/>
            <a:ext cx="2623278" cy="22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92984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lkotaustainen kan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584309" y="5504997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6" y="0"/>
            <a:ext cx="2585474" cy="22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36643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49262" y="180000"/>
            <a:ext cx="4629692" cy="6498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fi-FI" noProof="0"/>
              <a:t>Drag picture to placeholder or click icon to add</a:t>
            </a:r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10" y="2435535"/>
            <a:ext cx="3319477" cy="32329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60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584310" y="5884335"/>
            <a:ext cx="3319477" cy="5832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6" y="0"/>
            <a:ext cx="2585474" cy="22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95518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584308" y="1912266"/>
            <a:ext cx="7975385" cy="2636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43" y="5599324"/>
            <a:ext cx="2828527" cy="1194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49497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808559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6" name="Date Placeholder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7628F-9402-FB47-93B5-FC3C3BFEEBE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09" y="5598246"/>
            <a:ext cx="2825594" cy="1196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12891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 - Kaksi palst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8"/>
          </p:nvPr>
        </p:nvSpPr>
        <p:spPr>
          <a:xfrm>
            <a:off x="463752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1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6B250-F217-B84A-8E10-659CA258BA5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09" y="5598246"/>
            <a:ext cx="2825594" cy="1196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43815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rgbClr val="FFFFFF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62290" cy="2417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63695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taustakuvalla"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62290" cy="2417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3791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lkotaustainen kan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584309" y="5504997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" y="3030"/>
            <a:ext cx="2464484" cy="2419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639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 with BG image"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84308" y="1912266"/>
            <a:ext cx="7975385" cy="2636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" y="0"/>
            <a:ext cx="2238480" cy="212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30561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49262" y="180000"/>
            <a:ext cx="4629692" cy="6498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fi-FI" noProof="0"/>
              <a:t>Drag picture to placeholder or click icon to add</a:t>
            </a:r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10" y="2435535"/>
            <a:ext cx="3319477" cy="32329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60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584310" y="5884335"/>
            <a:ext cx="3319477" cy="5832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" y="3030"/>
            <a:ext cx="2464484" cy="2419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62901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584308" y="1912266"/>
            <a:ext cx="7975385" cy="2636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92" y="5603133"/>
            <a:ext cx="2741876" cy="118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51804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808559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6" name="Date Placeholder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7628F-9402-FB47-93B5-FC3C3BFEEBE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14" y="5602060"/>
            <a:ext cx="2746832" cy="1188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2308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 - Kaksi palst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8"/>
          </p:nvPr>
        </p:nvSpPr>
        <p:spPr>
          <a:xfrm>
            <a:off x="463752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1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6B250-F217-B84A-8E10-659CA258BA5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14" y="5602060"/>
            <a:ext cx="2746832" cy="1188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36700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rgbClr val="FFFFFF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62290" cy="2417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00606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taustakuvalla"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62290" cy="2417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24891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lkotaustainen kan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584309" y="5504997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" y="3030"/>
            <a:ext cx="2464484" cy="2419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4870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49262" y="180000"/>
            <a:ext cx="4629692" cy="6498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fi-FI" noProof="0"/>
              <a:t>Drag picture to placeholder or click icon to add</a:t>
            </a:r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10" y="2435535"/>
            <a:ext cx="3319477" cy="32329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60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584310" y="5884335"/>
            <a:ext cx="3319477" cy="5832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" y="3030"/>
            <a:ext cx="2464484" cy="2419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13184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584308" y="1912266"/>
            <a:ext cx="7975385" cy="2636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92" y="5603133"/>
            <a:ext cx="2741876" cy="118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4680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808559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6" name="Date Placeholder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7628F-9402-FB47-93B5-FC3C3BFEEBE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14" y="5602060"/>
            <a:ext cx="2746832" cy="1188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456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Blu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accent3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584309" y="5504997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" y="16859"/>
            <a:ext cx="2236006" cy="208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27700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 - Kaksi palst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8"/>
          </p:nvPr>
        </p:nvSpPr>
        <p:spPr>
          <a:xfrm>
            <a:off x="463752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1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6B250-F217-B84A-8E10-659CA258BA5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14" y="5602060"/>
            <a:ext cx="2746832" cy="1188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98932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rgbClr val="FFFFFF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06074" cy="21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89450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taustakuvalla"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06074" cy="21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27770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lkotaustainen kan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584309" y="5504997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06073" cy="21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76745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49262" y="180000"/>
            <a:ext cx="4629692" cy="6498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fi-FI" noProof="0"/>
              <a:t>Drag picture to placeholder or click icon to add</a:t>
            </a:r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10" y="2435535"/>
            <a:ext cx="3319477" cy="32329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60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584310" y="5884335"/>
            <a:ext cx="3319477" cy="5832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06073" cy="21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2979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584308" y="1912266"/>
            <a:ext cx="7975385" cy="2636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92" y="5665771"/>
            <a:ext cx="2741876" cy="1061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57725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808559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6" name="Date Placeholder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7628F-9402-FB47-93B5-FC3C3BFEEBE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92" y="5665771"/>
            <a:ext cx="2741875" cy="1061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896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 - Kaksi palst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8"/>
          </p:nvPr>
        </p:nvSpPr>
        <p:spPr>
          <a:xfrm>
            <a:off x="463752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1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6B250-F217-B84A-8E10-659CA258BA5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92" y="5665771"/>
            <a:ext cx="2741875" cy="1061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2826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rgbClr val="FFFFFF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" y="1264"/>
            <a:ext cx="2432051" cy="242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62551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taustakuvalla"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" y="1264"/>
            <a:ext cx="2432051" cy="242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269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accent5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584309" y="5504997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" y="16859"/>
            <a:ext cx="2236006" cy="208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46494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lkotaustainen kan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584309" y="5504997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4217" cy="242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41151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49262" y="180000"/>
            <a:ext cx="4629692" cy="6498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fi-FI" noProof="0"/>
              <a:t>Drag picture to placeholder or click icon to add</a:t>
            </a:r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10" y="2435535"/>
            <a:ext cx="3319477" cy="32329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60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584310" y="5884335"/>
            <a:ext cx="3319477" cy="5832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4217" cy="242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87335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584308" y="1912266"/>
            <a:ext cx="7975385" cy="2636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51" y="5602104"/>
            <a:ext cx="2647572" cy="1188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3476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808559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6" name="Date Placeholder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7628F-9402-FB47-93B5-FC3C3BFEEBE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22" y="5601642"/>
            <a:ext cx="2649628" cy="118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68947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 - Kaksi palst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8"/>
          </p:nvPr>
        </p:nvSpPr>
        <p:spPr>
          <a:xfrm>
            <a:off x="463752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1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6B250-F217-B84A-8E10-659CA258BA5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22" y="5601642"/>
            <a:ext cx="2649628" cy="118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73318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rgbClr val="FFFFFF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" y="1264"/>
            <a:ext cx="2432051" cy="242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22588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taustakuvalla"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" y="1264"/>
            <a:ext cx="2432051" cy="242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05857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lkotaustainen kan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584309" y="5504997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4217" cy="242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70629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49262" y="180000"/>
            <a:ext cx="4629692" cy="6498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fi-FI" noProof="0"/>
              <a:t>Drag picture to placeholder or click icon to add</a:t>
            </a:r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10" y="2435535"/>
            <a:ext cx="3319477" cy="32329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60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584310" y="5884335"/>
            <a:ext cx="3319477" cy="5832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4217" cy="242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05000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584308" y="1912266"/>
            <a:ext cx="7975385" cy="2636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51" y="5602104"/>
            <a:ext cx="2647572" cy="1188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17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Yellow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584309" y="5504997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59"/>
            <a:ext cx="2236005" cy="208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04615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808559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6" name="Date Placeholder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7628F-9402-FB47-93B5-FC3C3BFEEBE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22" y="5601642"/>
            <a:ext cx="2649628" cy="118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72603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 - Kaksi palst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8"/>
          </p:nvPr>
        </p:nvSpPr>
        <p:spPr>
          <a:xfrm>
            <a:off x="463752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1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6B250-F217-B84A-8E10-659CA258BA5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22" y="5601642"/>
            <a:ext cx="2649628" cy="118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64394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rgbClr val="FFFFFF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" y="0"/>
            <a:ext cx="2509963" cy="2352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98950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taustakuvalla"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" y="0"/>
            <a:ext cx="2509963" cy="2352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89297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lkotaustainen kan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584309" y="5504997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" y="0"/>
            <a:ext cx="2509963" cy="235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32140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49262" y="180000"/>
            <a:ext cx="4629692" cy="6498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fi-FI" noProof="0"/>
              <a:t>Drag picture to placeholder or click icon to add</a:t>
            </a:r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84310" y="2435535"/>
            <a:ext cx="3319477" cy="32329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6000" b="1" spc="-2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584310" y="5884335"/>
            <a:ext cx="3319477" cy="5832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" y="0"/>
            <a:ext cx="2509963" cy="235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5548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584308" y="1912266"/>
            <a:ext cx="7975385" cy="2636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51" y="5634593"/>
            <a:ext cx="2647572" cy="112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62421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808559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6" name="Date Placeholder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7628F-9402-FB47-93B5-FC3C3BFEEBE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51" y="5634593"/>
            <a:ext cx="2647571" cy="112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5563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 - Kaksi palst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539750" y="5765800"/>
            <a:ext cx="8085138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540001" y="381000"/>
            <a:ext cx="8085599" cy="11957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accent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000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8"/>
          </p:nvPr>
        </p:nvSpPr>
        <p:spPr>
          <a:xfrm>
            <a:off x="4637521" y="1685675"/>
            <a:ext cx="3988079" cy="38315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1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6B250-F217-B84A-8E10-659CA258BA50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51" y="5634593"/>
            <a:ext cx="2647571" cy="112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66044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5379423" cy="792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636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rgbClr val="FFFFFF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" y="1022"/>
            <a:ext cx="2315416" cy="242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840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theme" Target="../theme/theme10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1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8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theme" Target="../theme/theme12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5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theme" Target="../theme/theme13.xml"/><Relationship Id="rId3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5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102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theme" Target="../theme/theme14.xml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9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theme" Target="../theme/theme15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5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16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theme" Target="../theme/theme16.xml"/><Relationship Id="rId3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23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theme" Target="../theme/theme17.xml"/><Relationship Id="rId3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128.xml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30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theme" Target="../theme/theme18.xml"/><Relationship Id="rId3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40.xml"/><Relationship Id="rId2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5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3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theme" Target="../theme/theme7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theme" Target="../theme/theme9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5.xml"/><Relationship Id="rId4" Type="http://schemas.openxmlformats.org/officeDocument/2006/relationships/slideLayout" Target="../slideLayouts/slideLayout7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940300" y="5953125"/>
            <a:ext cx="3619500" cy="158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fi-FI" smtClean="0"/>
              <a:t>Department of Applied Mechanics</a:t>
            </a:r>
            <a:endParaRPr lang="fi-FI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"/>
          </p:nvPr>
        </p:nvSpPr>
        <p:spPr>
          <a:xfrm>
            <a:off x="4940300" y="6111875"/>
            <a:ext cx="3619500" cy="185738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11.6.2015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4940300" y="6297613"/>
            <a:ext cx="3619500" cy="1619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05BCDE0-955E-2A43-932A-046BF80DB991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7" r:id="rId1"/>
    <p:sldLayoutId id="2147484748" r:id="rId2"/>
    <p:sldLayoutId id="2147484749" r:id="rId3"/>
    <p:sldLayoutId id="2147484750" r:id="rId4"/>
    <p:sldLayoutId id="2147484751" r:id="rId5"/>
    <p:sldLayoutId id="2147484752" r:id="rId6"/>
    <p:sldLayoutId id="2147484753" r:id="rId7"/>
    <p:sldLayoutId id="2147484754" r:id="rId8"/>
    <p:sldLayoutId id="2147484755" r:id="rId9"/>
    <p:sldLayoutId id="2147484756" r:id="rId10"/>
    <p:sldLayoutId id="2147484757" r:id="rId11"/>
    <p:sldLayoutId id="2147484758" r:id="rId12"/>
    <p:sldLayoutId id="2147484759" r:id="rId13"/>
    <p:sldLayoutId id="2147484760" r:id="rId14"/>
    <p:sldLayoutId id="2147484761" r:id="rId15"/>
    <p:sldLayoutId id="2147484762" r:id="rId16"/>
    <p:sldLayoutId id="2147484763" r:id="rId17"/>
    <p:sldLayoutId id="2147484764" r:id="rId18"/>
    <p:sldLayoutId id="2147484765" r:id="rId19"/>
    <p:sldLayoutId id="2147484766" r:id="rId20"/>
    <p:sldLayoutId id="2147484767" r:id="rId21"/>
  </p:sldLayoutIdLst>
  <p:timing>
    <p:tnLst>
      <p:par>
        <p:cTn id="1" dur="indefinite" restart="never" nodeType="tmRoot"/>
      </p:par>
    </p:tnLst>
  </p:timing>
  <p:hf hd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MS PGothic" pitchFamily="34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940300" y="5953125"/>
            <a:ext cx="3619500" cy="158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"/>
          </p:nvPr>
        </p:nvSpPr>
        <p:spPr>
          <a:xfrm>
            <a:off x="4940300" y="6111875"/>
            <a:ext cx="3619500" cy="185738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4940300" y="6297613"/>
            <a:ext cx="3619500" cy="1619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65DB13D-24FD-0641-8100-A6CD964B88B6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507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35" r:id="rId1"/>
    <p:sldLayoutId id="2147484836" r:id="rId2"/>
    <p:sldLayoutId id="2147484837" r:id="rId3"/>
    <p:sldLayoutId id="2147484838" r:id="rId4"/>
    <p:sldLayoutId id="2147484839" r:id="rId5"/>
    <p:sldLayoutId id="2147484840" r:id="rId6"/>
    <p:sldLayoutId id="2147484841" r:id="rId7"/>
  </p:sldLayoutIdLst>
  <p:timing>
    <p:tnLst>
      <p:par>
        <p:cTn id="1" dur="indefinite" restart="never" nodeType="tmRoot"/>
      </p:par>
    </p:tnLst>
  </p:timing>
  <p:hf hdr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MS PGothic" pitchFamily="34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940300" y="5953125"/>
            <a:ext cx="3619500" cy="158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"/>
          </p:nvPr>
        </p:nvSpPr>
        <p:spPr>
          <a:xfrm>
            <a:off x="4940300" y="6111875"/>
            <a:ext cx="3619500" cy="185738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4940300" y="6297613"/>
            <a:ext cx="3619500" cy="1619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65DB13D-24FD-0641-8100-A6CD964B88B6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495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43" r:id="rId1"/>
    <p:sldLayoutId id="2147484844" r:id="rId2"/>
    <p:sldLayoutId id="2147484845" r:id="rId3"/>
    <p:sldLayoutId id="2147484846" r:id="rId4"/>
    <p:sldLayoutId id="2147484847" r:id="rId5"/>
    <p:sldLayoutId id="2147484848" r:id="rId6"/>
    <p:sldLayoutId id="2147484849" r:id="rId7"/>
  </p:sldLayoutIdLst>
  <p:timing>
    <p:tnLst>
      <p:par>
        <p:cTn id="1" dur="indefinite" restart="never" nodeType="tmRoot"/>
      </p:par>
    </p:tnLst>
  </p:timing>
  <p:hf hdr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MS PGothic" pitchFamily="34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940300" y="5953125"/>
            <a:ext cx="3619500" cy="158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"/>
          </p:nvPr>
        </p:nvSpPr>
        <p:spPr>
          <a:xfrm>
            <a:off x="4940300" y="6111875"/>
            <a:ext cx="3619500" cy="185738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4940300" y="6297613"/>
            <a:ext cx="3619500" cy="1619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65DB13D-24FD-0641-8100-A6CD964B88B6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513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51" r:id="rId1"/>
    <p:sldLayoutId id="2147484852" r:id="rId2"/>
    <p:sldLayoutId id="2147484853" r:id="rId3"/>
    <p:sldLayoutId id="2147484854" r:id="rId4"/>
    <p:sldLayoutId id="2147484855" r:id="rId5"/>
    <p:sldLayoutId id="2147484856" r:id="rId6"/>
    <p:sldLayoutId id="2147484857" r:id="rId7"/>
  </p:sldLayoutIdLst>
  <p:timing>
    <p:tnLst>
      <p:par>
        <p:cTn id="1" dur="indefinite" restart="never" nodeType="tmRoot"/>
      </p:par>
    </p:tnLst>
  </p:timing>
  <p:hf hdr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MS PGothic" pitchFamily="34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940300" y="5953125"/>
            <a:ext cx="3619500" cy="158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"/>
          </p:nvPr>
        </p:nvSpPr>
        <p:spPr>
          <a:xfrm>
            <a:off x="4940300" y="6111875"/>
            <a:ext cx="3619500" cy="185738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4940300" y="6297613"/>
            <a:ext cx="3619500" cy="1619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65DB13D-24FD-0641-8100-A6CD964B88B6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906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59" r:id="rId1"/>
    <p:sldLayoutId id="2147484860" r:id="rId2"/>
    <p:sldLayoutId id="2147484861" r:id="rId3"/>
    <p:sldLayoutId id="2147484862" r:id="rId4"/>
    <p:sldLayoutId id="2147484863" r:id="rId5"/>
    <p:sldLayoutId id="2147484864" r:id="rId6"/>
    <p:sldLayoutId id="2147484865" r:id="rId7"/>
  </p:sldLayoutIdLst>
  <p:timing>
    <p:tnLst>
      <p:par>
        <p:cTn id="1" dur="indefinite" restart="never" nodeType="tmRoot"/>
      </p:par>
    </p:tnLst>
  </p:timing>
  <p:hf hdr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MS PGothic" pitchFamily="34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940300" y="5953125"/>
            <a:ext cx="3619500" cy="158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"/>
          </p:nvPr>
        </p:nvSpPr>
        <p:spPr>
          <a:xfrm>
            <a:off x="4940300" y="6111875"/>
            <a:ext cx="3619500" cy="185738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4940300" y="6297613"/>
            <a:ext cx="3619500" cy="1619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65DB13D-24FD-0641-8100-A6CD964B88B6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329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67" r:id="rId1"/>
    <p:sldLayoutId id="2147484868" r:id="rId2"/>
    <p:sldLayoutId id="2147484869" r:id="rId3"/>
    <p:sldLayoutId id="2147484870" r:id="rId4"/>
    <p:sldLayoutId id="2147484871" r:id="rId5"/>
    <p:sldLayoutId id="2147484872" r:id="rId6"/>
    <p:sldLayoutId id="2147484873" r:id="rId7"/>
  </p:sldLayoutIdLst>
  <p:timing>
    <p:tnLst>
      <p:par>
        <p:cTn id="1" dur="indefinite" restart="never" nodeType="tmRoot"/>
      </p:par>
    </p:tnLst>
  </p:timing>
  <p:hf hdr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MS PGothic" pitchFamily="34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940300" y="5953125"/>
            <a:ext cx="3619500" cy="158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"/>
          </p:nvPr>
        </p:nvSpPr>
        <p:spPr>
          <a:xfrm>
            <a:off x="4940300" y="6111875"/>
            <a:ext cx="3619500" cy="185738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4940300" y="6297613"/>
            <a:ext cx="3619500" cy="1619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65DB13D-24FD-0641-8100-A6CD964B88B6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692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75" r:id="rId1"/>
    <p:sldLayoutId id="2147484876" r:id="rId2"/>
    <p:sldLayoutId id="2147484877" r:id="rId3"/>
    <p:sldLayoutId id="2147484878" r:id="rId4"/>
    <p:sldLayoutId id="2147484879" r:id="rId5"/>
    <p:sldLayoutId id="2147484880" r:id="rId6"/>
    <p:sldLayoutId id="2147484881" r:id="rId7"/>
  </p:sldLayoutIdLst>
  <p:timing>
    <p:tnLst>
      <p:par>
        <p:cTn id="1" dur="indefinite" restart="never" nodeType="tmRoot"/>
      </p:par>
    </p:tnLst>
  </p:timing>
  <p:hf hdr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MS PGothic" pitchFamily="34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940300" y="5953125"/>
            <a:ext cx="3619500" cy="158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"/>
          </p:nvPr>
        </p:nvSpPr>
        <p:spPr>
          <a:xfrm>
            <a:off x="4940300" y="6111875"/>
            <a:ext cx="3619500" cy="185738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4940300" y="6297613"/>
            <a:ext cx="3619500" cy="1619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65DB13D-24FD-0641-8100-A6CD964B88B6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358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83" r:id="rId1"/>
    <p:sldLayoutId id="2147484884" r:id="rId2"/>
    <p:sldLayoutId id="2147484885" r:id="rId3"/>
    <p:sldLayoutId id="2147484886" r:id="rId4"/>
    <p:sldLayoutId id="2147484887" r:id="rId5"/>
    <p:sldLayoutId id="2147484888" r:id="rId6"/>
    <p:sldLayoutId id="2147484889" r:id="rId7"/>
  </p:sldLayoutIdLst>
  <p:timing>
    <p:tnLst>
      <p:par>
        <p:cTn id="1" dur="indefinite" restart="never" nodeType="tmRoot"/>
      </p:par>
    </p:tnLst>
  </p:timing>
  <p:hf hdr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MS PGothic" pitchFamily="34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940300" y="5953125"/>
            <a:ext cx="3619500" cy="158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"/>
          </p:nvPr>
        </p:nvSpPr>
        <p:spPr>
          <a:xfrm>
            <a:off x="4940300" y="6111875"/>
            <a:ext cx="3619500" cy="185738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4940300" y="6297613"/>
            <a:ext cx="3619500" cy="1619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65DB13D-24FD-0641-8100-A6CD964B88B6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45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91" r:id="rId1"/>
    <p:sldLayoutId id="2147484892" r:id="rId2"/>
    <p:sldLayoutId id="2147484893" r:id="rId3"/>
    <p:sldLayoutId id="2147484894" r:id="rId4"/>
    <p:sldLayoutId id="2147484895" r:id="rId5"/>
    <p:sldLayoutId id="2147484896" r:id="rId6"/>
    <p:sldLayoutId id="2147484897" r:id="rId7"/>
  </p:sldLayoutIdLst>
  <p:timing>
    <p:tnLst>
      <p:par>
        <p:cTn id="1" dur="indefinite" restart="never" nodeType="tmRoot"/>
      </p:par>
    </p:tnLst>
  </p:timing>
  <p:hf hdr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MS PGothic" pitchFamily="34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940300" y="5953125"/>
            <a:ext cx="3619500" cy="158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"/>
          </p:nvPr>
        </p:nvSpPr>
        <p:spPr>
          <a:xfrm>
            <a:off x="4940300" y="6111875"/>
            <a:ext cx="3619500" cy="185738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4940300" y="6297613"/>
            <a:ext cx="3619500" cy="1619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65DB13D-24FD-0641-8100-A6CD964B88B6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118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99" r:id="rId1"/>
    <p:sldLayoutId id="2147484900" r:id="rId2"/>
    <p:sldLayoutId id="2147484901" r:id="rId3"/>
    <p:sldLayoutId id="2147484902" r:id="rId4"/>
    <p:sldLayoutId id="2147484903" r:id="rId5"/>
    <p:sldLayoutId id="2147484904" r:id="rId6"/>
    <p:sldLayoutId id="2147484905" r:id="rId7"/>
  </p:sldLayoutIdLst>
  <p:timing>
    <p:tnLst>
      <p:par>
        <p:cTn id="1" dur="indefinite" restart="never" nodeType="tmRoot"/>
      </p:par>
    </p:tnLst>
  </p:timing>
  <p:hf hdr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MS PGothic" pitchFamily="34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940300" y="5953125"/>
            <a:ext cx="3619500" cy="158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fi-FI" smtClean="0">
                <a:solidFill>
                  <a:srgbClr val="FFA300">
                    <a:tint val="75000"/>
                  </a:srgbClr>
                </a:solidFill>
              </a:rPr>
              <a:t>Department of Applied Mechanics</a:t>
            </a:r>
            <a:endParaRPr lang="fi-FI">
              <a:solidFill>
                <a:srgbClr val="FFA300">
                  <a:tint val="75000"/>
                </a:srgbClr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"/>
          </p:nvPr>
        </p:nvSpPr>
        <p:spPr>
          <a:xfrm>
            <a:off x="4940300" y="6111875"/>
            <a:ext cx="3619500" cy="185738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srgbClr val="FFA300">
                    <a:tint val="75000"/>
                  </a:srgbClr>
                </a:solidFill>
              </a:rPr>
              <a:t>11.6.2015</a:t>
            </a:r>
            <a:endParaRPr lang="fi-FI">
              <a:solidFill>
                <a:srgbClr val="FFA300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4940300" y="6297613"/>
            <a:ext cx="3619500" cy="1619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65DB13D-24FD-0641-8100-A6CD964B88B6}" type="slidenum">
              <a:rPr lang="fi-FI">
                <a:solidFill>
                  <a:srgbClr val="FFA3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FFA3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230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71" r:id="rId1"/>
    <p:sldLayoutId id="2147484772" r:id="rId2"/>
    <p:sldLayoutId id="2147484773" r:id="rId3"/>
    <p:sldLayoutId id="2147484774" r:id="rId4"/>
    <p:sldLayoutId id="2147484775" r:id="rId5"/>
    <p:sldLayoutId id="2147484776" r:id="rId6"/>
    <p:sldLayoutId id="2147484777" r:id="rId7"/>
  </p:sldLayoutIdLst>
  <p:timing>
    <p:tnLst>
      <p:par>
        <p:cTn id="1" dur="indefinite" restart="never" nodeType="tmRoot"/>
      </p:par>
    </p:tnLst>
  </p:timing>
  <p:hf hdr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MS PGothic" pitchFamily="34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940300" y="5953125"/>
            <a:ext cx="3619500" cy="158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fi-FI" smtClean="0">
                <a:solidFill>
                  <a:srgbClr val="FFA300">
                    <a:tint val="75000"/>
                  </a:srgbClr>
                </a:solidFill>
              </a:rPr>
              <a:t>Department of Applied Mechanics</a:t>
            </a:r>
            <a:endParaRPr lang="fi-FI">
              <a:solidFill>
                <a:srgbClr val="FFA300">
                  <a:tint val="75000"/>
                </a:srgbClr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"/>
          </p:nvPr>
        </p:nvSpPr>
        <p:spPr>
          <a:xfrm>
            <a:off x="4940300" y="6111875"/>
            <a:ext cx="3619500" cy="185738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srgbClr val="FFA300">
                    <a:tint val="75000"/>
                  </a:srgbClr>
                </a:solidFill>
              </a:rPr>
              <a:t>11.6.2015</a:t>
            </a:r>
            <a:endParaRPr lang="fi-FI">
              <a:solidFill>
                <a:srgbClr val="FFA300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4940300" y="6297613"/>
            <a:ext cx="3619500" cy="1619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65DB13D-24FD-0641-8100-A6CD964B88B6}" type="slidenum">
              <a:rPr lang="fi-FI">
                <a:solidFill>
                  <a:srgbClr val="FFA3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FFA3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194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79" r:id="rId1"/>
    <p:sldLayoutId id="2147484780" r:id="rId2"/>
    <p:sldLayoutId id="2147484781" r:id="rId3"/>
    <p:sldLayoutId id="2147484782" r:id="rId4"/>
    <p:sldLayoutId id="2147484783" r:id="rId5"/>
    <p:sldLayoutId id="2147484784" r:id="rId6"/>
    <p:sldLayoutId id="2147484785" r:id="rId7"/>
  </p:sldLayoutIdLst>
  <p:timing>
    <p:tnLst>
      <p:par>
        <p:cTn id="1" dur="indefinite" restart="never" nodeType="tmRoot"/>
      </p:par>
    </p:tnLst>
  </p:timing>
  <p:hf hdr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MS PGothic" pitchFamily="34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940300" y="5953125"/>
            <a:ext cx="3619500" cy="158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"/>
          </p:nvPr>
        </p:nvSpPr>
        <p:spPr>
          <a:xfrm>
            <a:off x="4940300" y="6111875"/>
            <a:ext cx="3619500" cy="185738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4940300" y="6297613"/>
            <a:ext cx="3619500" cy="1619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65DB13D-24FD-0641-8100-A6CD964B88B6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789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87" r:id="rId1"/>
    <p:sldLayoutId id="2147484788" r:id="rId2"/>
    <p:sldLayoutId id="2147484789" r:id="rId3"/>
    <p:sldLayoutId id="2147484790" r:id="rId4"/>
    <p:sldLayoutId id="2147484791" r:id="rId5"/>
    <p:sldLayoutId id="2147484792" r:id="rId6"/>
    <p:sldLayoutId id="2147484793" r:id="rId7"/>
  </p:sldLayoutIdLst>
  <p:timing>
    <p:tnLst>
      <p:par>
        <p:cTn id="1" dur="indefinite" restart="never" nodeType="tmRoot"/>
      </p:par>
    </p:tnLst>
  </p:timing>
  <p:hf hdr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MS PGothic" pitchFamily="34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940300" y="5953125"/>
            <a:ext cx="3619500" cy="158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"/>
          </p:nvPr>
        </p:nvSpPr>
        <p:spPr>
          <a:xfrm>
            <a:off x="4940300" y="6111875"/>
            <a:ext cx="3619500" cy="185738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4940300" y="6297613"/>
            <a:ext cx="3619500" cy="1619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65DB13D-24FD-0641-8100-A6CD964B88B6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07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95" r:id="rId1"/>
    <p:sldLayoutId id="2147484796" r:id="rId2"/>
    <p:sldLayoutId id="2147484797" r:id="rId3"/>
    <p:sldLayoutId id="2147484798" r:id="rId4"/>
    <p:sldLayoutId id="2147484799" r:id="rId5"/>
    <p:sldLayoutId id="2147484800" r:id="rId6"/>
    <p:sldLayoutId id="2147484801" r:id="rId7"/>
  </p:sldLayoutIdLst>
  <p:timing>
    <p:tnLst>
      <p:par>
        <p:cTn id="1" dur="indefinite" restart="never" nodeType="tmRoot"/>
      </p:par>
    </p:tnLst>
  </p:timing>
  <p:hf hdr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MS PGothic" pitchFamily="34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940300" y="5953125"/>
            <a:ext cx="3619500" cy="158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"/>
          </p:nvPr>
        </p:nvSpPr>
        <p:spPr>
          <a:xfrm>
            <a:off x="4940300" y="6111875"/>
            <a:ext cx="3619500" cy="185738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4940300" y="6297613"/>
            <a:ext cx="3619500" cy="1619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65DB13D-24FD-0641-8100-A6CD964B88B6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175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03" r:id="rId1"/>
    <p:sldLayoutId id="2147484804" r:id="rId2"/>
    <p:sldLayoutId id="2147484805" r:id="rId3"/>
    <p:sldLayoutId id="2147484806" r:id="rId4"/>
    <p:sldLayoutId id="2147484807" r:id="rId5"/>
    <p:sldLayoutId id="2147484808" r:id="rId6"/>
    <p:sldLayoutId id="2147484809" r:id="rId7"/>
  </p:sldLayoutIdLst>
  <p:timing>
    <p:tnLst>
      <p:par>
        <p:cTn id="1" dur="indefinite" restart="never" nodeType="tmRoot"/>
      </p:par>
    </p:tnLst>
  </p:timing>
  <p:hf hdr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MS PGothic" pitchFamily="34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940300" y="5953125"/>
            <a:ext cx="3619500" cy="158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"/>
          </p:nvPr>
        </p:nvSpPr>
        <p:spPr>
          <a:xfrm>
            <a:off x="4940300" y="6111875"/>
            <a:ext cx="3619500" cy="185738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4940300" y="6297613"/>
            <a:ext cx="3619500" cy="1619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65DB13D-24FD-0641-8100-A6CD964B88B6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692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11" r:id="rId1"/>
    <p:sldLayoutId id="2147484812" r:id="rId2"/>
    <p:sldLayoutId id="2147484813" r:id="rId3"/>
    <p:sldLayoutId id="2147484814" r:id="rId4"/>
    <p:sldLayoutId id="2147484815" r:id="rId5"/>
    <p:sldLayoutId id="2147484816" r:id="rId6"/>
    <p:sldLayoutId id="2147484817" r:id="rId7"/>
  </p:sldLayoutIdLst>
  <p:timing>
    <p:tnLst>
      <p:par>
        <p:cTn id="1" dur="indefinite" restart="never" nodeType="tmRoot"/>
      </p:par>
    </p:tnLst>
  </p:timing>
  <p:hf hdr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MS PGothic" pitchFamily="34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940300" y="5953125"/>
            <a:ext cx="3619500" cy="158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"/>
          </p:nvPr>
        </p:nvSpPr>
        <p:spPr>
          <a:xfrm>
            <a:off x="4940300" y="6111875"/>
            <a:ext cx="3619500" cy="185738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4940300" y="6297613"/>
            <a:ext cx="3619500" cy="1619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65DB13D-24FD-0641-8100-A6CD964B88B6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895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19" r:id="rId1"/>
    <p:sldLayoutId id="2147484820" r:id="rId2"/>
    <p:sldLayoutId id="2147484821" r:id="rId3"/>
    <p:sldLayoutId id="2147484822" r:id="rId4"/>
    <p:sldLayoutId id="2147484823" r:id="rId5"/>
    <p:sldLayoutId id="2147484824" r:id="rId6"/>
    <p:sldLayoutId id="2147484825" r:id="rId7"/>
  </p:sldLayoutIdLst>
  <p:timing>
    <p:tnLst>
      <p:par>
        <p:cTn id="1" dur="indefinite" restart="never" nodeType="tmRoot"/>
      </p:par>
    </p:tnLst>
  </p:timing>
  <p:hf hdr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MS PGothic" pitchFamily="34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940300" y="5953125"/>
            <a:ext cx="3619500" cy="158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"/>
          </p:nvPr>
        </p:nvSpPr>
        <p:spPr>
          <a:xfrm>
            <a:off x="4940300" y="6111875"/>
            <a:ext cx="3619500" cy="185738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4940300" y="6297613"/>
            <a:ext cx="3619500" cy="1619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65DB13D-24FD-0641-8100-A6CD964B88B6}" type="slidenum">
              <a:rPr lang="fi-FI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210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27" r:id="rId1"/>
    <p:sldLayoutId id="2147484828" r:id="rId2"/>
    <p:sldLayoutId id="2147484829" r:id="rId3"/>
    <p:sldLayoutId id="2147484830" r:id="rId4"/>
    <p:sldLayoutId id="2147484831" r:id="rId5"/>
    <p:sldLayoutId id="2147484832" r:id="rId6"/>
    <p:sldLayoutId id="2147484833" r:id="rId7"/>
  </p:sldLayoutIdLst>
  <p:timing>
    <p:tnLst>
      <p:par>
        <p:cTn id="1" dur="indefinite" restart="never" nodeType="tmRoot"/>
      </p:par>
    </p:tnLst>
  </p:timing>
  <p:hf hdr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MS PGothic" pitchFamily="34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6.xml"/><Relationship Id="rId4" Type="http://schemas.openxmlformats.org/officeDocument/2006/relationships/image" Target="../media/image6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6.xml"/><Relationship Id="rId5" Type="http://schemas.openxmlformats.org/officeDocument/2006/relationships/image" Target="../media/image72.png"/><Relationship Id="rId4" Type="http://schemas.openxmlformats.org/officeDocument/2006/relationships/image" Target="../media/image71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84309" y="5454200"/>
            <a:ext cx="7505344" cy="792000"/>
          </a:xfrm>
        </p:spPr>
        <p:txBody>
          <a:bodyPr>
            <a:normAutofit/>
          </a:bodyPr>
          <a:lstStyle/>
          <a:p>
            <a:endParaRPr lang="en-US" sz="2000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584308" y="2740334"/>
            <a:ext cx="7975385" cy="2395002"/>
          </a:xfrm>
        </p:spPr>
        <p:txBody>
          <a:bodyPr>
            <a:noAutofit/>
          </a:bodyPr>
          <a:lstStyle/>
          <a:p>
            <a:r>
              <a:rPr lang="en-US" sz="3600" dirty="0"/>
              <a:t>Enhanced safety of ice-strengthened ship hulls in the Baltic Sea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ICEULTIMATE</a:t>
            </a:r>
            <a:br>
              <a:rPr lang="en-US" sz="3600" dirty="0" smtClean="0"/>
            </a:b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 smtClean="0"/>
              <a:t>Pentti Kujala</a:t>
            </a:r>
            <a:br>
              <a:rPr lang="en-US" sz="3600" dirty="0" smtClean="0"/>
            </a:br>
            <a:r>
              <a:rPr lang="en-US" sz="3600" dirty="0" smtClean="0"/>
              <a:t>Professor</a:t>
            </a:r>
            <a:endParaRPr lang="en-US" sz="3600" noProof="0" dirty="0"/>
          </a:p>
        </p:txBody>
      </p:sp>
      <p:sp>
        <p:nvSpPr>
          <p:cNvPr id="6" name="TextBox 5"/>
          <p:cNvSpPr txBox="1"/>
          <p:nvPr/>
        </p:nvSpPr>
        <p:spPr>
          <a:xfrm>
            <a:off x="5099874" y="6134177"/>
            <a:ext cx="374441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i-FI" sz="1400" i="1" dirty="0">
                <a:solidFill>
                  <a:schemeClr val="bg1"/>
                </a:solidFill>
              </a:rPr>
              <a:t>EUSBSR PA Safe Steering Commite meeting. Turku, Finland 17-18.05.2016.</a:t>
            </a:r>
          </a:p>
        </p:txBody>
      </p:sp>
    </p:spTree>
    <p:extLst>
      <p:ext uri="{BB962C8B-B14F-4D97-AF65-F5344CB8AC3E}">
        <p14:creationId xmlns:p14="http://schemas.microsoft.com/office/powerpoint/2010/main" val="167886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/>
          </p:nvPr>
        </p:nvSpPr>
        <p:spPr>
          <a:xfrm>
            <a:off x="540001" y="1106311"/>
            <a:ext cx="8085599" cy="4410921"/>
          </a:xfrm>
        </p:spPr>
        <p:txBody>
          <a:bodyPr/>
          <a:lstStyle/>
          <a:p>
            <a:pPr algn="ctr"/>
            <a:endParaRPr lang="en-US" sz="2000" dirty="0" smtClean="0">
              <a:latin typeface="Georgia" charset="0"/>
              <a:ea typeface="Georgia" charset="0"/>
              <a:cs typeface="Georgia" charset="0"/>
            </a:endParaRPr>
          </a:p>
          <a:p>
            <a:pPr algn="ctr"/>
            <a:endParaRPr lang="en-US" sz="2000" dirty="0">
              <a:latin typeface="Georgia" charset="0"/>
              <a:ea typeface="Georgia" charset="0"/>
              <a:cs typeface="Georgia" charset="0"/>
            </a:endParaRPr>
          </a:p>
          <a:p>
            <a:pPr algn="ctr"/>
            <a:endParaRPr lang="en-US" sz="2000" dirty="0" smtClean="0">
              <a:latin typeface="Georgia" charset="0"/>
              <a:ea typeface="Georgia" charset="0"/>
              <a:cs typeface="Georgia" charset="0"/>
            </a:endParaRPr>
          </a:p>
          <a:p>
            <a:pPr algn="ctr"/>
            <a:endParaRPr lang="en-US" sz="2000" dirty="0">
              <a:latin typeface="Georgia" charset="0"/>
              <a:ea typeface="Georgia" charset="0"/>
              <a:cs typeface="Georgia" charset="0"/>
            </a:endParaRPr>
          </a:p>
          <a:p>
            <a:pPr algn="ctr"/>
            <a:endParaRPr lang="en-US" sz="2000" dirty="0" smtClean="0">
              <a:latin typeface="Georgia" charset="0"/>
              <a:ea typeface="Georgia" charset="0"/>
              <a:cs typeface="Georgia" charset="0"/>
            </a:endParaRPr>
          </a:p>
          <a:p>
            <a:pPr algn="ctr"/>
            <a:r>
              <a:rPr lang="en-US" sz="2000" dirty="0" smtClean="0">
                <a:latin typeface="Georgia" charset="0"/>
                <a:ea typeface="Georgia" charset="0"/>
                <a:cs typeface="Georgia" charset="0"/>
              </a:rPr>
              <a:t>To </a:t>
            </a:r>
            <a:r>
              <a:rPr lang="en-US" sz="2000" dirty="0">
                <a:latin typeface="Georgia" charset="0"/>
                <a:ea typeface="Georgia" charset="0"/>
                <a:cs typeface="Georgia" charset="0"/>
              </a:rPr>
              <a:t>increase maritime </a:t>
            </a:r>
            <a:r>
              <a:rPr lang="en-US" sz="2000" dirty="0" smtClean="0">
                <a:latin typeface="Georgia" charset="0"/>
                <a:ea typeface="Georgia" charset="0"/>
                <a:cs typeface="Georgia" charset="0"/>
              </a:rPr>
              <a:t>safety </a:t>
            </a:r>
            <a:r>
              <a:rPr lang="en-US" sz="2000" dirty="0">
                <a:latin typeface="Georgia" charset="0"/>
                <a:ea typeface="Georgia" charset="0"/>
                <a:cs typeface="Georgia" charset="0"/>
              </a:rPr>
              <a:t>and security based on advanced capacity of maritime actors </a:t>
            </a:r>
          </a:p>
          <a:p>
            <a:pPr marL="342900" indent="-342900">
              <a:buFont typeface="Arial" charset="0"/>
              <a:buChar char="•"/>
            </a:pPr>
            <a:endParaRPr lang="en-US" sz="2000" dirty="0" smtClean="0"/>
          </a:p>
          <a:p>
            <a:pPr marL="342900" indent="-342900">
              <a:buFont typeface="Arial" charset="0"/>
              <a:buChar char="•"/>
            </a:pPr>
            <a:endParaRPr lang="en-US" sz="2000" dirty="0"/>
          </a:p>
          <a:p>
            <a:pPr marL="342900" indent="-342900">
              <a:buFont typeface="Arial" charset="0"/>
              <a:buChar char="•"/>
            </a:pPr>
            <a:endParaRPr lang="en-US" sz="2000" dirty="0" smtClean="0"/>
          </a:p>
          <a:p>
            <a:pPr marL="342900" indent="-342900">
              <a:buFont typeface="Arial" charset="0"/>
              <a:buChar char="•"/>
            </a:pPr>
            <a:endParaRPr lang="en-US" sz="2000" dirty="0"/>
          </a:p>
          <a:p>
            <a:pPr marL="342900" indent="-342900">
              <a:buFont typeface="Arial" charset="0"/>
              <a:buChar char="•"/>
            </a:pPr>
            <a:endParaRPr lang="en-US" sz="2000" dirty="0" smtClean="0"/>
          </a:p>
          <a:p>
            <a:pPr marL="342900" indent="-342900">
              <a:buFont typeface="Arial" charset="0"/>
              <a:buChar char="•"/>
            </a:pPr>
            <a:endParaRPr lang="en-US" sz="2000" dirty="0"/>
          </a:p>
          <a:p>
            <a:pPr marL="342900" indent="-342900">
              <a:buFont typeface="Arial" charset="0"/>
              <a:buChar char="•"/>
            </a:pPr>
            <a:endParaRPr lang="en-US" sz="2000" dirty="0" smtClean="0">
              <a:latin typeface="Georgia" charset="0"/>
              <a:ea typeface="Georgia" charset="0"/>
              <a:cs typeface="Georgia" charset="0"/>
            </a:endParaRPr>
          </a:p>
          <a:p>
            <a:pPr algn="ctr"/>
            <a:endParaRPr lang="en-US" sz="2000" dirty="0">
              <a:latin typeface="Georgia" charset="0"/>
              <a:ea typeface="Georgia" charset="0"/>
              <a:cs typeface="Georgia" charset="0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133249" y="1317621"/>
            <a:ext cx="8776660" cy="4416543"/>
            <a:chOff x="133249" y="2593269"/>
            <a:chExt cx="8776660" cy="4416543"/>
          </a:xfrm>
        </p:grpSpPr>
        <p:grpSp>
          <p:nvGrpSpPr>
            <p:cNvPr id="27" name="Group 26"/>
            <p:cNvGrpSpPr/>
            <p:nvPr/>
          </p:nvGrpSpPr>
          <p:grpSpPr>
            <a:xfrm>
              <a:off x="133249" y="2593269"/>
              <a:ext cx="8238072" cy="4416543"/>
              <a:chOff x="133249" y="2593269"/>
              <a:chExt cx="8238072" cy="4416543"/>
            </a:xfrm>
          </p:grpSpPr>
          <p:sp>
            <p:nvSpPr>
              <p:cNvPr id="11" name="Rounded Rectangle 10"/>
              <p:cNvSpPr/>
              <p:nvPr/>
            </p:nvSpPr>
            <p:spPr>
              <a:xfrm>
                <a:off x="268889" y="2593269"/>
                <a:ext cx="2028093" cy="689193"/>
              </a:xfrm>
              <a:prstGeom prst="roundRect">
                <a:avLst/>
              </a:prstGeom>
              <a:ln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133249" y="2660866"/>
                <a:ext cx="2420733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600" dirty="0" smtClean="0">
                    <a:latin typeface="Georgia" charset="0"/>
                    <a:ea typeface="Georgia" charset="0"/>
                    <a:cs typeface="Georgia" charset="0"/>
                  </a:rPr>
                  <a:t>Sea traffic and ice management</a:t>
                </a:r>
                <a:endParaRPr lang="en-US" sz="1600" dirty="0">
                  <a:latin typeface="Georgia" charset="0"/>
                  <a:ea typeface="Georgia" charset="0"/>
                  <a:cs typeface="Georgia" charset="0"/>
                </a:endParaRPr>
              </a:p>
            </p:txBody>
          </p:sp>
          <p:sp>
            <p:nvSpPr>
              <p:cNvPr id="30" name="Rounded Rectangle 29"/>
              <p:cNvSpPr/>
              <p:nvPr/>
            </p:nvSpPr>
            <p:spPr>
              <a:xfrm>
                <a:off x="1173635" y="5414076"/>
                <a:ext cx="6869756" cy="1595736"/>
              </a:xfrm>
              <a:prstGeom prst="roundRect">
                <a:avLst/>
              </a:prstGeom>
              <a:ln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282935" y="5619767"/>
                <a:ext cx="2420733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600" dirty="0" smtClean="0">
                    <a:latin typeface="Georgia" charset="0"/>
                    <a:ea typeface="Georgia" charset="0"/>
                    <a:cs typeface="Georgia" charset="0"/>
                  </a:rPr>
                  <a:t>Maritime administrations</a:t>
                </a:r>
                <a:endParaRPr lang="en-US" sz="1600" dirty="0">
                  <a:latin typeface="Georgia" charset="0"/>
                  <a:ea typeface="Georgia" charset="0"/>
                  <a:cs typeface="Georgia" charset="0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1743636" y="6638503"/>
                <a:ext cx="2420733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600" dirty="0" smtClean="0">
                    <a:latin typeface="Georgia" charset="0"/>
                    <a:ea typeface="Georgia" charset="0"/>
                    <a:cs typeface="Georgia" charset="0"/>
                  </a:rPr>
                  <a:t>Classification societies</a:t>
                </a:r>
                <a:endParaRPr lang="en-US" sz="1600" dirty="0">
                  <a:latin typeface="Georgia" charset="0"/>
                  <a:ea typeface="Georgia" charset="0"/>
                  <a:cs typeface="Georgia" charset="0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4983383" y="6647803"/>
                <a:ext cx="2420733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600" dirty="0" smtClean="0">
                    <a:latin typeface="Georgia" charset="0"/>
                    <a:ea typeface="Georgia" charset="0"/>
                    <a:cs typeface="Georgia" charset="0"/>
                  </a:rPr>
                  <a:t>Design offices</a:t>
                </a:r>
                <a:endParaRPr lang="en-US" sz="1600" dirty="0">
                  <a:latin typeface="Georgia" charset="0"/>
                  <a:ea typeface="Georgia" charset="0"/>
                  <a:cs typeface="Georgia" charset="0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5365051" y="5605123"/>
                <a:ext cx="2420733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600" dirty="0">
                    <a:latin typeface="Georgia" charset="0"/>
                    <a:ea typeface="Georgia" charset="0"/>
                    <a:cs typeface="Georgia" charset="0"/>
                  </a:rPr>
                  <a:t>Meteorological</a:t>
                </a:r>
                <a:r>
                  <a:rPr lang="en-US" sz="1600" dirty="0" smtClean="0"/>
                  <a:t> </a:t>
                </a:r>
                <a:r>
                  <a:rPr lang="en-US" sz="1600" dirty="0">
                    <a:latin typeface="Georgia" charset="0"/>
                    <a:ea typeface="Georgia" charset="0"/>
                    <a:cs typeface="Georgia" charset="0"/>
                  </a:rPr>
                  <a:t>institutes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434959" y="6049677"/>
                <a:ext cx="2420733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600" dirty="0">
                    <a:latin typeface="Georgia" charset="0"/>
                    <a:ea typeface="Georgia" charset="0"/>
                    <a:cs typeface="Georgia" charset="0"/>
                  </a:rPr>
                  <a:t>Research institutes (sea traffic management in ice)</a:t>
                </a: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3398146" y="5619767"/>
                <a:ext cx="2420733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600" dirty="0">
                    <a:latin typeface="Georgia" charset="0"/>
                    <a:ea typeface="Georgia" charset="0"/>
                    <a:cs typeface="Georgia" charset="0"/>
                  </a:rPr>
                  <a:t>Ship</a:t>
                </a:r>
                <a:r>
                  <a:rPr lang="en-US" sz="1600" dirty="0" smtClean="0"/>
                  <a:t> owners</a:t>
                </a:r>
                <a:endParaRPr lang="en-US" sz="1600" dirty="0">
                  <a:latin typeface="Georgia" charset="0"/>
                  <a:ea typeface="Georgia" charset="0"/>
                  <a:cs typeface="Georgia" charset="0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1014226" y="6172787"/>
                <a:ext cx="2420733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600" dirty="0">
                    <a:latin typeface="Georgia" charset="0"/>
                    <a:ea typeface="Georgia" charset="0"/>
                    <a:cs typeface="Georgia" charset="0"/>
                  </a:rPr>
                  <a:t>Steel manufacturers</a:t>
                </a: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5950588" y="6105497"/>
                <a:ext cx="2420733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600" dirty="0">
                    <a:latin typeface="Georgia" charset="0"/>
                    <a:ea typeface="Georgia" charset="0"/>
                    <a:cs typeface="Georgia" charset="0"/>
                  </a:rPr>
                  <a:t>Ship yards</a:t>
                </a:r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2473198" y="2593269"/>
              <a:ext cx="2028093" cy="689193"/>
              <a:chOff x="2473198" y="2593269"/>
              <a:chExt cx="2028093" cy="689193"/>
            </a:xfrm>
          </p:grpSpPr>
          <p:sp>
            <p:nvSpPr>
              <p:cNvPr id="12" name="Rounded Rectangle 11"/>
              <p:cNvSpPr/>
              <p:nvPr/>
            </p:nvSpPr>
            <p:spPr>
              <a:xfrm>
                <a:off x="2473198" y="2593269"/>
                <a:ext cx="2028093" cy="689193"/>
              </a:xfrm>
              <a:prstGeom prst="roundRect">
                <a:avLst/>
              </a:prstGeom>
              <a:ln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2747866" y="2660866"/>
                <a:ext cx="1559541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600" dirty="0">
                    <a:latin typeface="Georgia" charset="0"/>
                    <a:ea typeface="Georgia" charset="0"/>
                    <a:cs typeface="Georgia" charset="0"/>
                  </a:rPr>
                  <a:t>Ice conditions, today and future </a:t>
                </a:r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4677507" y="2593269"/>
              <a:ext cx="2028093" cy="689193"/>
              <a:chOff x="4677507" y="2593269"/>
              <a:chExt cx="2028093" cy="689193"/>
            </a:xfrm>
          </p:grpSpPr>
          <p:sp>
            <p:nvSpPr>
              <p:cNvPr id="13" name="Rounded Rectangle 12"/>
              <p:cNvSpPr/>
              <p:nvPr/>
            </p:nvSpPr>
            <p:spPr>
              <a:xfrm>
                <a:off x="4677507" y="2593269"/>
                <a:ext cx="2028093" cy="689193"/>
              </a:xfrm>
              <a:prstGeom prst="roundRect">
                <a:avLst/>
              </a:prstGeom>
              <a:ln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4911782" y="2660866"/>
                <a:ext cx="1559541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600" dirty="0">
                    <a:latin typeface="Georgia" charset="0"/>
                    <a:ea typeface="Georgia" charset="0"/>
                    <a:cs typeface="Georgia" charset="0"/>
                  </a:rPr>
                  <a:t>Steel material characterization </a:t>
                </a:r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6881816" y="2593269"/>
              <a:ext cx="2028093" cy="689193"/>
              <a:chOff x="6881816" y="2593269"/>
              <a:chExt cx="2028093" cy="689193"/>
            </a:xfrm>
          </p:grpSpPr>
          <p:sp>
            <p:nvSpPr>
              <p:cNvPr id="14" name="Rounded Rectangle 13"/>
              <p:cNvSpPr/>
              <p:nvPr/>
            </p:nvSpPr>
            <p:spPr>
              <a:xfrm>
                <a:off x="6881816" y="2593269"/>
                <a:ext cx="2028093" cy="689193"/>
              </a:xfrm>
              <a:prstGeom prst="roundRect">
                <a:avLst/>
              </a:prstGeom>
              <a:ln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7160955" y="2660866"/>
                <a:ext cx="1559541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600" dirty="0">
                    <a:latin typeface="Georgia" charset="0"/>
                    <a:ea typeface="Georgia" charset="0"/>
                    <a:cs typeface="Georgia" charset="0"/>
                  </a:rPr>
                  <a:t>Ice-structure interaction </a:t>
                </a:r>
              </a:p>
            </p:txBody>
          </p:sp>
        </p:grp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3291" y="3391339"/>
              <a:ext cx="399288" cy="408432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7600" y="3391339"/>
              <a:ext cx="399288" cy="408432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91908" y="3391339"/>
              <a:ext cx="399288" cy="408432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0852" y="3391339"/>
              <a:ext cx="399288" cy="408432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4408869" y="4960575"/>
              <a:ext cx="399288" cy="4084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268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Polar Code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>
          <a:xfrm>
            <a:off x="540001" y="1219201"/>
            <a:ext cx="8085599" cy="4298032"/>
          </a:xfrm>
        </p:spPr>
        <p:txBody>
          <a:bodyPr/>
          <a:lstStyle/>
          <a:p>
            <a:r>
              <a:rPr lang="en-US" sz="1800" dirty="0">
                <a:latin typeface="Georgia" charset="0"/>
                <a:ea typeface="Georgia" charset="0"/>
                <a:cs typeface="Georgia" charset="0"/>
              </a:rPr>
              <a:t>M</a:t>
            </a:r>
            <a:r>
              <a:rPr lang="en-US" sz="1800" dirty="0" smtClean="0">
                <a:latin typeface="Georgia" charset="0"/>
                <a:ea typeface="Georgia" charset="0"/>
                <a:cs typeface="Georgia" charset="0"/>
              </a:rPr>
              <a:t>andatory </a:t>
            </a:r>
            <a:r>
              <a:rPr lang="en-US" sz="1800" dirty="0">
                <a:latin typeface="Georgia" charset="0"/>
                <a:ea typeface="Georgia" charset="0"/>
                <a:cs typeface="Georgia" charset="0"/>
              </a:rPr>
              <a:t>International Code of Safety for Ships Operating in Polar Waters </a:t>
            </a:r>
            <a:endParaRPr lang="en-US" sz="1800" dirty="0" smtClean="0">
              <a:latin typeface="Georgia" charset="0"/>
              <a:ea typeface="Georgia" charset="0"/>
              <a:cs typeface="Georgia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1600" b="0" dirty="0">
                <a:latin typeface="Georgia" charset="0"/>
                <a:ea typeface="Georgia" charset="0"/>
                <a:cs typeface="Georgia" charset="0"/>
              </a:rPr>
              <a:t>The Code covers a full range of design, construction, equipment, operational, training, search and rescue and environmental protection matters relevant to ships operating in the inhospitable waters surrounding the two poles </a:t>
            </a:r>
            <a:endParaRPr lang="en-US" sz="1600" b="0" dirty="0" smtClean="0">
              <a:latin typeface="Georgia" charset="0"/>
              <a:ea typeface="Georgia" charset="0"/>
              <a:cs typeface="Georgia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1600" b="0" dirty="0">
                <a:latin typeface="Georgia" charset="0"/>
                <a:ea typeface="Georgia" charset="0"/>
                <a:cs typeface="Georgia" charset="0"/>
              </a:rPr>
              <a:t>The Polar Code requires </a:t>
            </a:r>
            <a:r>
              <a:rPr lang="en-US" sz="1600" b="0" dirty="0" smtClean="0">
                <a:latin typeface="Georgia" charset="0"/>
                <a:ea typeface="Georgia" charset="0"/>
                <a:cs typeface="Georgia" charset="0"/>
              </a:rPr>
              <a:t>information </a:t>
            </a:r>
            <a:r>
              <a:rPr lang="en-US" sz="1600" b="0" dirty="0">
                <a:latin typeface="Georgia" charset="0"/>
                <a:ea typeface="Georgia" charset="0"/>
                <a:cs typeface="Georgia" charset="0"/>
              </a:rPr>
              <a:t>on ship-specific capabilities and </a:t>
            </a:r>
            <a:r>
              <a:rPr lang="en-US" sz="1600" b="0" dirty="0" smtClean="0">
                <a:latin typeface="Georgia" charset="0"/>
                <a:ea typeface="Georgia" charset="0"/>
                <a:cs typeface="Georgia" charset="0"/>
              </a:rPr>
              <a:t>limitations, e.g</a:t>
            </a:r>
            <a:r>
              <a:rPr lang="en-US" sz="1600" b="0" dirty="0">
                <a:latin typeface="Georgia" charset="0"/>
                <a:ea typeface="Georgia" charset="0"/>
                <a:cs typeface="Georgia" charset="0"/>
              </a:rPr>
              <a:t>. ship structural ice capabilities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1C07628F-9402-FB47-93B5-FC3C3BFEEBE0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408869" y="3312390"/>
            <a:ext cx="399288" cy="408432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4244622" y="3312390"/>
            <a:ext cx="695678" cy="40843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4244622" y="3312390"/>
            <a:ext cx="695678" cy="40843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732488" y="3943471"/>
            <a:ext cx="3719946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dirty="0" smtClean="0">
                <a:latin typeface="Georgia" charset="0"/>
                <a:ea typeface="Georgia" charset="0"/>
                <a:cs typeface="Georgia" charset="0"/>
              </a:rPr>
              <a:t>Present prescriptive rules do not satisfy this requirement</a:t>
            </a:r>
            <a:endParaRPr lang="en-US" sz="2000" b="1" dirty="0">
              <a:latin typeface="Georgia" charset="0"/>
              <a:ea typeface="Georgia" charset="0"/>
              <a:cs typeface="Georgi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36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ICEULTIMATE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>
          <a:xfrm>
            <a:off x="540001" y="1143001"/>
            <a:ext cx="8085599" cy="4374232"/>
          </a:xfrm>
        </p:spPr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en-US" sz="1600" b="0" dirty="0" smtClean="0">
                <a:latin typeface="Georgia" charset="0"/>
                <a:ea typeface="Georgia" charset="0"/>
                <a:cs typeface="Georgia" charset="0"/>
              </a:rPr>
              <a:t>Main </a:t>
            </a:r>
            <a:r>
              <a:rPr lang="en-US" sz="1600" b="0" dirty="0">
                <a:latin typeface="Georgia" charset="0"/>
                <a:ea typeface="Georgia" charset="0"/>
                <a:cs typeface="Georgia" charset="0"/>
              </a:rPr>
              <a:t>objective is to assess and </a:t>
            </a:r>
            <a:r>
              <a:rPr lang="en-US" sz="1600" b="0" dirty="0" err="1">
                <a:latin typeface="Georgia" charset="0"/>
                <a:ea typeface="Georgia" charset="0"/>
                <a:cs typeface="Georgia" charset="0"/>
              </a:rPr>
              <a:t>analyse</a:t>
            </a:r>
            <a:r>
              <a:rPr lang="en-US" sz="1600" b="0" dirty="0">
                <a:latin typeface="Georgia" charset="0"/>
                <a:ea typeface="Georgia" charset="0"/>
                <a:cs typeface="Georgia" charset="0"/>
              </a:rPr>
              <a:t> the accidental limit states of ship hull structures, particularly frames and plating, designed according to IACS Polar Code and Finnish-Swedish Ice Class Rule </a:t>
            </a:r>
            <a:endParaRPr lang="en-US" sz="1600" b="0" dirty="0" smtClean="0">
              <a:latin typeface="Georgia" charset="0"/>
              <a:ea typeface="Georgia" charset="0"/>
              <a:cs typeface="Georgia" charset="0"/>
            </a:endParaRPr>
          </a:p>
          <a:p>
            <a:pPr marL="580500" lvl="1" indent="-342900">
              <a:buFont typeface="Arial" charset="0"/>
              <a:buChar char="•"/>
            </a:pPr>
            <a:r>
              <a:rPr lang="en-US" sz="1500" b="0" dirty="0">
                <a:latin typeface="Georgia" charset="0"/>
                <a:ea typeface="Georgia" charset="0"/>
                <a:cs typeface="Georgia" charset="0"/>
              </a:rPr>
              <a:t>These rules present conservative design loads, as the finite element analyses reveal a considerable amount of load </a:t>
            </a:r>
            <a:r>
              <a:rPr lang="en-US" sz="1500" b="0" dirty="0" smtClean="0">
                <a:latin typeface="Georgia" charset="0"/>
                <a:ea typeface="Georgia" charset="0"/>
                <a:cs typeface="Georgia" charset="0"/>
              </a:rPr>
              <a:t>carryi</a:t>
            </a:r>
            <a:r>
              <a:rPr lang="en-US" sz="1500" dirty="0">
                <a:latin typeface="Georgia" charset="0"/>
                <a:ea typeface="Georgia" charset="0"/>
                <a:cs typeface="Georgia" charset="0"/>
              </a:rPr>
              <a:t>n</a:t>
            </a:r>
            <a:r>
              <a:rPr lang="en-US" sz="1500" b="0" dirty="0" smtClean="0">
                <a:latin typeface="Georgia" charset="0"/>
                <a:ea typeface="Georgia" charset="0"/>
                <a:cs typeface="Georgia" charset="0"/>
              </a:rPr>
              <a:t>g </a:t>
            </a:r>
            <a:r>
              <a:rPr lang="en-US" sz="1500" b="0" dirty="0">
                <a:latin typeface="Georgia" charset="0"/>
                <a:ea typeface="Georgia" charset="0"/>
                <a:cs typeface="Georgia" charset="0"/>
              </a:rPr>
              <a:t>capacity beyond the design load level</a:t>
            </a:r>
            <a:r>
              <a:rPr lang="en-US" sz="1500" b="0" dirty="0" smtClean="0">
                <a:latin typeface="Georgia" charset="0"/>
                <a:ea typeface="Georgia" charset="0"/>
                <a:cs typeface="Georgia" charset="0"/>
              </a:rPr>
              <a:t>.[</a:t>
            </a:r>
            <a:r>
              <a:rPr lang="et-EE" sz="1500" dirty="0" smtClean="0">
                <a:latin typeface="Georgia" charset="0"/>
                <a:ea typeface="Georgia" charset="0"/>
                <a:cs typeface="Georgia" charset="0"/>
              </a:rPr>
              <a:t>1]</a:t>
            </a:r>
          </a:p>
          <a:p>
            <a:pPr marL="342900" indent="-342900">
              <a:buFont typeface="Arial" charset="0"/>
              <a:buChar char="•"/>
            </a:pPr>
            <a:r>
              <a:rPr lang="et-EE" sz="1600" b="0" dirty="0" err="1" smtClean="0">
                <a:latin typeface="Georgia" charset="0"/>
                <a:ea typeface="Georgia" charset="0"/>
                <a:cs typeface="Georgia" charset="0"/>
              </a:rPr>
              <a:t>What</a:t>
            </a:r>
            <a:r>
              <a:rPr lang="et-EE" sz="1600" b="0" dirty="0" smtClean="0">
                <a:latin typeface="Georgia" charset="0"/>
                <a:ea typeface="Georgia" charset="0"/>
                <a:cs typeface="Georgia" charset="0"/>
              </a:rPr>
              <a:t> </a:t>
            </a:r>
            <a:r>
              <a:rPr lang="et-EE" sz="1600" b="0" dirty="0" err="1" smtClean="0">
                <a:latin typeface="Georgia" charset="0"/>
                <a:ea typeface="Georgia" charset="0"/>
                <a:cs typeface="Georgia" charset="0"/>
              </a:rPr>
              <a:t>is</a:t>
            </a:r>
            <a:r>
              <a:rPr lang="et-EE" sz="1600" b="0" dirty="0" smtClean="0">
                <a:latin typeface="Georgia" charset="0"/>
                <a:ea typeface="Georgia" charset="0"/>
                <a:cs typeface="Georgia" charset="0"/>
              </a:rPr>
              <a:t> </a:t>
            </a:r>
            <a:r>
              <a:rPr lang="et-EE" sz="1600" b="0" dirty="0" err="1" smtClean="0">
                <a:latin typeface="Georgia" charset="0"/>
                <a:ea typeface="Georgia" charset="0"/>
                <a:cs typeface="Georgia" charset="0"/>
              </a:rPr>
              <a:t>the</a:t>
            </a:r>
            <a:r>
              <a:rPr lang="et-EE" sz="1600" b="0" dirty="0" smtClean="0">
                <a:latin typeface="Georgia" charset="0"/>
                <a:ea typeface="Georgia" charset="0"/>
                <a:cs typeface="Georgia" charset="0"/>
              </a:rPr>
              <a:t> </a:t>
            </a:r>
            <a:r>
              <a:rPr lang="et-EE" sz="1600" b="0" dirty="0" err="1" smtClean="0">
                <a:latin typeface="Georgia" charset="0"/>
                <a:ea typeface="Georgia" charset="0"/>
                <a:cs typeface="Georgia" charset="0"/>
              </a:rPr>
              <a:t>safety</a:t>
            </a:r>
            <a:r>
              <a:rPr lang="et-EE" sz="1600" b="0" dirty="0" smtClean="0">
                <a:latin typeface="Georgia" charset="0"/>
                <a:ea typeface="Georgia" charset="0"/>
                <a:cs typeface="Georgia" charset="0"/>
              </a:rPr>
              <a:t> </a:t>
            </a:r>
            <a:r>
              <a:rPr lang="et-EE" sz="1600" b="0" dirty="0" err="1" smtClean="0">
                <a:latin typeface="Georgia" charset="0"/>
                <a:ea typeface="Georgia" charset="0"/>
                <a:cs typeface="Georgia" charset="0"/>
              </a:rPr>
              <a:t>margin</a:t>
            </a:r>
            <a:r>
              <a:rPr lang="et-EE" sz="1600" b="0" dirty="0" smtClean="0">
                <a:latin typeface="Georgia" charset="0"/>
                <a:ea typeface="Georgia" charset="0"/>
                <a:cs typeface="Georgia" charset="0"/>
              </a:rPr>
              <a:t> in present </a:t>
            </a:r>
            <a:r>
              <a:rPr lang="et-EE" sz="1600" b="0" dirty="0" err="1" smtClean="0">
                <a:latin typeface="Georgia" charset="0"/>
                <a:ea typeface="Georgia" charset="0"/>
                <a:cs typeface="Georgia" charset="0"/>
              </a:rPr>
              <a:t>design</a:t>
            </a:r>
            <a:r>
              <a:rPr lang="et-EE" sz="1600" b="0" dirty="0" smtClean="0">
                <a:latin typeface="Georgia" charset="0"/>
                <a:ea typeface="Georgia" charset="0"/>
                <a:cs typeface="Georgia" charset="0"/>
              </a:rPr>
              <a:t> </a:t>
            </a:r>
            <a:r>
              <a:rPr lang="et-EE" sz="1600" b="0" dirty="0" err="1" smtClean="0">
                <a:latin typeface="Georgia" charset="0"/>
                <a:ea typeface="Georgia" charset="0"/>
                <a:cs typeface="Georgia" charset="0"/>
              </a:rPr>
              <a:t>rules</a:t>
            </a:r>
            <a:r>
              <a:rPr lang="et-EE" sz="1600" b="0" dirty="0" smtClean="0">
                <a:latin typeface="Georgia" charset="0"/>
                <a:ea typeface="Georgia" charset="0"/>
                <a:cs typeface="Georgia" charset="0"/>
              </a:rPr>
              <a:t>?</a:t>
            </a:r>
          </a:p>
          <a:p>
            <a:pPr marL="580500" lvl="1" indent="-342900">
              <a:buFont typeface="Arial" charset="0"/>
              <a:buChar char="•"/>
            </a:pPr>
            <a:r>
              <a:rPr lang="et-EE" sz="1500" dirty="0" err="1" smtClean="0">
                <a:latin typeface="Georgia" charset="0"/>
                <a:ea typeface="Georgia" charset="0"/>
                <a:cs typeface="Georgia" charset="0"/>
              </a:rPr>
              <a:t>Frames</a:t>
            </a:r>
            <a:r>
              <a:rPr lang="fi-FI" sz="1500" dirty="0" smtClean="0">
                <a:latin typeface="Georgia" charset="0"/>
                <a:ea typeface="Georgia" charset="0"/>
                <a:cs typeface="Georgia" charset="0"/>
              </a:rPr>
              <a:t>,</a:t>
            </a:r>
            <a:r>
              <a:rPr lang="et-EE" sz="1500" b="0" dirty="0" err="1" smtClean="0">
                <a:latin typeface="Georgia" charset="0"/>
                <a:ea typeface="Georgia" charset="0"/>
                <a:cs typeface="Georgia" charset="0"/>
              </a:rPr>
              <a:t>Plating</a:t>
            </a:r>
            <a:endParaRPr lang="fi-FI" sz="1500" b="0" dirty="0" smtClean="0">
              <a:latin typeface="Georgia" charset="0"/>
              <a:ea typeface="Georgia" charset="0"/>
              <a:cs typeface="Georgia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fi-FI" sz="1600" b="0" dirty="0" err="1" smtClean="0">
                <a:latin typeface="Georgia" charset="0"/>
                <a:ea typeface="Georgia" charset="0"/>
                <a:cs typeface="Georgia" charset="0"/>
              </a:rPr>
              <a:t>Nee</a:t>
            </a:r>
            <a:r>
              <a:rPr lang="fi-FI" sz="1600" b="0" dirty="0" smtClean="0">
                <a:latin typeface="Georgia" charset="0"/>
                <a:ea typeface="Georgia" charset="0"/>
                <a:cs typeface="Georgia" charset="0"/>
              </a:rPr>
              <a:t> </a:t>
            </a:r>
            <a:r>
              <a:rPr lang="fi-FI" sz="1600" b="0" dirty="0" err="1" smtClean="0">
                <a:latin typeface="Georgia" charset="0"/>
                <a:ea typeface="Georgia" charset="0"/>
                <a:cs typeface="Georgia" charset="0"/>
              </a:rPr>
              <a:t>risk</a:t>
            </a:r>
            <a:r>
              <a:rPr lang="fi-FI" sz="1600" b="0" dirty="0" smtClean="0">
                <a:latin typeface="Georgia" charset="0"/>
                <a:ea typeface="Georgia" charset="0"/>
                <a:cs typeface="Georgia" charset="0"/>
              </a:rPr>
              <a:t> </a:t>
            </a:r>
            <a:r>
              <a:rPr lang="fi-FI" sz="1600" b="0" dirty="0" err="1" smtClean="0">
                <a:latin typeface="Georgia" charset="0"/>
                <a:ea typeface="Georgia" charset="0"/>
                <a:cs typeface="Georgia" charset="0"/>
              </a:rPr>
              <a:t>based</a:t>
            </a:r>
            <a:r>
              <a:rPr lang="fi-FI" sz="1600" b="0" dirty="0" smtClean="0">
                <a:latin typeface="Georgia" charset="0"/>
                <a:ea typeface="Georgia" charset="0"/>
                <a:cs typeface="Georgia" charset="0"/>
              </a:rPr>
              <a:t> design </a:t>
            </a:r>
            <a:r>
              <a:rPr lang="fi-FI" sz="1600" b="0" dirty="0" err="1" smtClean="0">
                <a:latin typeface="Georgia" charset="0"/>
                <a:ea typeface="Georgia" charset="0"/>
                <a:cs typeface="Georgia" charset="0"/>
              </a:rPr>
              <a:t>methods</a:t>
            </a:r>
            <a:r>
              <a:rPr lang="fi-FI" sz="1600" b="0" dirty="0" smtClean="0">
                <a:latin typeface="Georgia" charset="0"/>
                <a:ea typeface="Georgia" charset="0"/>
                <a:cs typeface="Georgia" charset="0"/>
              </a:rPr>
              <a:t> for ice to </a:t>
            </a:r>
            <a:r>
              <a:rPr lang="fi-FI" sz="1600" b="0" dirty="0" err="1" smtClean="0">
                <a:latin typeface="Georgia" charset="0"/>
                <a:ea typeface="Georgia" charset="0"/>
                <a:cs typeface="Georgia" charset="0"/>
              </a:rPr>
              <a:t>be</a:t>
            </a:r>
            <a:r>
              <a:rPr lang="fi-FI" sz="1600" b="0" dirty="0" smtClean="0">
                <a:latin typeface="Georgia" charset="0"/>
                <a:ea typeface="Georgia" charset="0"/>
                <a:cs typeface="Georgia" charset="0"/>
              </a:rPr>
              <a:t> </a:t>
            </a:r>
            <a:r>
              <a:rPr lang="fi-FI" sz="1600" b="0" dirty="0" err="1" smtClean="0">
                <a:latin typeface="Georgia" charset="0"/>
                <a:ea typeface="Georgia" charset="0"/>
                <a:cs typeface="Georgia" charset="0"/>
              </a:rPr>
              <a:t>developed</a:t>
            </a:r>
            <a:endParaRPr lang="en-US" sz="1600" b="0" dirty="0">
              <a:latin typeface="Georgia" charset="0"/>
              <a:ea typeface="Georgia" charset="0"/>
              <a:cs typeface="Georgia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1C07628F-9402-FB47-93B5-FC3C3BFEEBE0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885011" y="3253656"/>
            <a:ext cx="4558630" cy="2263577"/>
            <a:chOff x="2482303" y="2497992"/>
            <a:chExt cx="6449325" cy="3236504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82303" y="3393230"/>
              <a:ext cx="3379506" cy="2341266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5014" y="2497992"/>
              <a:ext cx="3086614" cy="3236504"/>
            </a:xfrm>
            <a:prstGeom prst="rect">
              <a:avLst/>
            </a:prstGeom>
          </p:spPr>
        </p:pic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789" y="3330117"/>
            <a:ext cx="2852693" cy="229946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911173" y="6337953"/>
            <a:ext cx="433644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 smtClean="0"/>
              <a:t>[1] </a:t>
            </a:r>
            <a:r>
              <a:rPr lang="en-US" sz="1000" dirty="0" err="1" smtClean="0"/>
              <a:t>Lyngra</a:t>
            </a:r>
            <a:r>
              <a:rPr lang="en-US" sz="1000" dirty="0" smtClean="0"/>
              <a:t> N.H.L.(2014) Analysis of ice-</a:t>
            </a:r>
            <a:r>
              <a:rPr lang="en-US" sz="1000" dirty="0" err="1" smtClean="0"/>
              <a:t>induecd</a:t>
            </a:r>
            <a:r>
              <a:rPr lang="en-US" sz="1000" dirty="0" smtClean="0"/>
              <a:t> damages to a cargo carrier and implications </a:t>
            </a:r>
            <a:r>
              <a:rPr lang="en-US" sz="1000" dirty="0" err="1" smtClean="0"/>
              <a:t>wrt</a:t>
            </a:r>
            <a:r>
              <a:rPr lang="en-US" sz="1000" dirty="0" smtClean="0"/>
              <a:t>. Rule requirements. NTNU, Trondheim.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3885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Present situation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>
          <a:xfrm>
            <a:off x="540001" y="1151907"/>
            <a:ext cx="8085599" cy="4365326"/>
          </a:xfrm>
        </p:spPr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en-US" sz="2000" dirty="0" smtClean="0">
                <a:latin typeface="Georgia" charset="0"/>
                <a:ea typeface="Georgia" charset="0"/>
                <a:cs typeface="Georgia" charset="0"/>
              </a:rPr>
              <a:t>Present deterministic rules</a:t>
            </a:r>
            <a:endParaRPr lang="en-US" sz="2000" dirty="0">
              <a:latin typeface="Georgia" charset="0"/>
              <a:ea typeface="Georgia" charset="0"/>
              <a:cs typeface="Georgia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1C07628F-9402-FB47-93B5-FC3C3BFEEBE0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509" y="2735683"/>
            <a:ext cx="6026983" cy="2645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33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Implications of ICEULTIMATE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>
          <a:xfrm>
            <a:off x="540001" y="1151907"/>
            <a:ext cx="8085599" cy="4365326"/>
          </a:xfrm>
        </p:spPr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en-US" sz="1600" dirty="0" smtClean="0">
                <a:latin typeface="Georgia" charset="0"/>
                <a:ea typeface="Georgia" charset="0"/>
                <a:cs typeface="Georgia" charset="0"/>
              </a:rPr>
              <a:t>By combining safety margin with long-term load measurement data we can determine the lowest annual cost for ice strengthened ship</a:t>
            </a:r>
            <a:endParaRPr lang="en-US" sz="1600" dirty="0">
              <a:latin typeface="Georgia" charset="0"/>
              <a:ea typeface="Georgia" charset="0"/>
              <a:cs typeface="Georgia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1C07628F-9402-FB47-93B5-FC3C3BFEEBE0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818" y="2735392"/>
            <a:ext cx="6028364" cy="264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04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Safety margin &amp; capacity of structures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>
          <a:xfrm>
            <a:off x="540001" y="1163783"/>
            <a:ext cx="8085599" cy="4353450"/>
          </a:xfrm>
        </p:spPr>
        <p:txBody>
          <a:bodyPr/>
          <a:lstStyle/>
          <a:p>
            <a:pPr marL="285750" indent="-285750">
              <a:buFont typeface="Arial" charset="0"/>
              <a:buChar char="•"/>
            </a:pPr>
            <a:r>
              <a:rPr lang="en-US" sz="1600" dirty="0">
                <a:latin typeface="Georgia" charset="0"/>
                <a:ea typeface="Georgia" charset="0"/>
                <a:cs typeface="Georgia" charset="0"/>
              </a:rPr>
              <a:t>Ice-induced loads are known to have a strong stochastic nature due to the stochastic nature of ice strength properties and the ship-ice interaction </a:t>
            </a:r>
            <a:r>
              <a:rPr lang="en-US" sz="1600" dirty="0" smtClean="0">
                <a:latin typeface="Georgia" charset="0"/>
                <a:ea typeface="Georgia" charset="0"/>
                <a:cs typeface="Georgia" charset="0"/>
              </a:rPr>
              <a:t>process</a:t>
            </a:r>
          </a:p>
          <a:p>
            <a:endParaRPr lang="en-US" sz="1600" dirty="0">
              <a:latin typeface="Georgia" charset="0"/>
              <a:ea typeface="Georgia" charset="0"/>
              <a:cs typeface="Georgia" charset="0"/>
            </a:endParaRPr>
          </a:p>
          <a:p>
            <a:r>
              <a:rPr lang="en-US" sz="1500" dirty="0" smtClean="0">
                <a:latin typeface="Georgia" charset="0"/>
                <a:ea typeface="Georgia" charset="0"/>
                <a:cs typeface="Georgia" charset="0"/>
              </a:rPr>
              <a:t>ICEULTIMATE sub-objectives</a:t>
            </a:r>
            <a:endParaRPr lang="en-US" sz="1500" dirty="0">
              <a:latin typeface="Georgia" charset="0"/>
              <a:ea typeface="Georgia" charset="0"/>
              <a:cs typeface="Georgia" charset="0"/>
            </a:endParaRPr>
          </a:p>
          <a:p>
            <a:pPr marL="523350" lvl="1" indent="-285750">
              <a:buFont typeface="Arial" charset="0"/>
              <a:buChar char="•"/>
            </a:pPr>
            <a:r>
              <a:rPr lang="en-GB" sz="1600" b="1" dirty="0" smtClean="0"/>
              <a:t>Characterize ice-structure interaction:</a:t>
            </a:r>
          </a:p>
          <a:p>
            <a:pPr marL="746550" lvl="2" indent="-285750">
              <a:buFont typeface="Arial" charset="0"/>
              <a:buChar char="•"/>
            </a:pPr>
            <a:r>
              <a:rPr lang="en-GB" i="0" dirty="0" smtClean="0"/>
              <a:t>Ice </a:t>
            </a:r>
            <a:r>
              <a:rPr lang="en-GB" i="0" dirty="0"/>
              <a:t>as a material for different </a:t>
            </a:r>
            <a:r>
              <a:rPr lang="en-GB" i="0" dirty="0" smtClean="0"/>
              <a:t>conditions</a:t>
            </a:r>
          </a:p>
          <a:p>
            <a:pPr marL="746550" lvl="2" indent="-285750">
              <a:buFont typeface="Arial" charset="0"/>
              <a:buChar char="•"/>
            </a:pPr>
            <a:r>
              <a:rPr lang="en-GB" i="0" dirty="0" smtClean="0"/>
              <a:t>the </a:t>
            </a:r>
            <a:r>
              <a:rPr lang="en-GB" i="0" dirty="0"/>
              <a:t>spatial and temporal variation in the </a:t>
            </a:r>
            <a:r>
              <a:rPr lang="en-GB" i="0" dirty="0" smtClean="0"/>
              <a:t/>
            </a:r>
            <a:br>
              <a:rPr lang="en-GB" i="0" dirty="0" smtClean="0"/>
            </a:br>
            <a:r>
              <a:rPr lang="en-GB" i="0" dirty="0" smtClean="0"/>
              <a:t>interphase pressure</a:t>
            </a:r>
          </a:p>
          <a:p>
            <a:pPr marL="746550" lvl="2" indent="-285750">
              <a:buFont typeface="Arial" charset="0"/>
              <a:buChar char="•"/>
            </a:pPr>
            <a:r>
              <a:rPr lang="en-GB" i="0" dirty="0" smtClean="0"/>
              <a:t>load </a:t>
            </a:r>
            <a:r>
              <a:rPr lang="en-GB" i="0" dirty="0"/>
              <a:t>for different ice conditions and </a:t>
            </a:r>
          </a:p>
          <a:p>
            <a:pPr marL="746550" lvl="2" indent="-285750">
              <a:buFont typeface="Arial" charset="0"/>
              <a:buChar char="•"/>
            </a:pPr>
            <a:r>
              <a:rPr lang="en-GB" i="0" dirty="0" smtClean="0"/>
              <a:t>the </a:t>
            </a:r>
            <a:r>
              <a:rPr lang="en-GB" i="0" dirty="0"/>
              <a:t>resulting structural strength including the </a:t>
            </a:r>
            <a:r>
              <a:rPr lang="en-GB" i="0" dirty="0" smtClean="0"/>
              <a:t/>
            </a:r>
            <a:br>
              <a:rPr lang="en-GB" i="0" dirty="0" smtClean="0"/>
            </a:br>
            <a:r>
              <a:rPr lang="en-GB" i="0" dirty="0" smtClean="0"/>
              <a:t>load distribution </a:t>
            </a:r>
            <a:r>
              <a:rPr lang="en-GB" i="0" dirty="0"/>
              <a:t>through the </a:t>
            </a:r>
            <a:r>
              <a:rPr lang="en-GB" i="0" dirty="0" smtClean="0"/>
              <a:t>structural</a:t>
            </a:r>
            <a:br>
              <a:rPr lang="en-GB" i="0" dirty="0" smtClean="0"/>
            </a:br>
            <a:r>
              <a:rPr lang="en-GB" i="0" dirty="0" smtClean="0"/>
              <a:t>members </a:t>
            </a:r>
            <a:r>
              <a:rPr lang="en-GB" i="0" dirty="0"/>
              <a:t>until rupture</a:t>
            </a:r>
            <a:r>
              <a:rPr lang="en-US" i="0" dirty="0"/>
              <a:t> </a:t>
            </a:r>
            <a:endParaRPr lang="en-US" sz="1400" i="0" dirty="0" smtClean="0">
              <a:latin typeface="Georgia" charset="0"/>
              <a:ea typeface="Georgia" charset="0"/>
              <a:cs typeface="Georgia" charset="0"/>
            </a:endParaRPr>
          </a:p>
          <a:p>
            <a:pPr marL="285750" indent="-285750">
              <a:buFont typeface="Arial" charset="0"/>
              <a:buChar char="•"/>
            </a:pPr>
            <a:endParaRPr lang="en-US" sz="1600" b="0" dirty="0">
              <a:latin typeface="Georgia" charset="0"/>
              <a:ea typeface="Georgia" charset="0"/>
              <a:cs typeface="Georgia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1C07628F-9402-FB47-93B5-FC3C3BFEEBE0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4200" y="2478087"/>
            <a:ext cx="2895600" cy="328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72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Safety margin &amp; capacity of structures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>
          <a:xfrm>
            <a:off x="540001" y="1140031"/>
            <a:ext cx="4618821" cy="4377201"/>
          </a:xfrm>
        </p:spPr>
        <p:txBody>
          <a:bodyPr/>
          <a:lstStyle/>
          <a:p>
            <a:r>
              <a:rPr lang="en-US" sz="1600" dirty="0">
                <a:latin typeface="Georgia" charset="0"/>
                <a:ea typeface="Georgia" charset="0"/>
                <a:cs typeface="Georgia" charset="0"/>
              </a:rPr>
              <a:t>ICEULTIMATE </a:t>
            </a:r>
            <a:r>
              <a:rPr lang="en-US" sz="1600" dirty="0" smtClean="0">
                <a:latin typeface="Georgia" charset="0"/>
                <a:ea typeface="Georgia" charset="0"/>
                <a:cs typeface="Georgia" charset="0"/>
              </a:rPr>
              <a:t>sub-objectives (continued)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600" dirty="0" smtClean="0">
                <a:latin typeface="Georgia" charset="0"/>
                <a:ea typeface="Georgia" charset="0"/>
                <a:cs typeface="Georgia" charset="0"/>
              </a:rPr>
              <a:t>Characterize steel material behavior at low temperatures</a:t>
            </a:r>
          </a:p>
          <a:p>
            <a:pPr marL="523350" lvl="1" indent="-285750">
              <a:buFont typeface="Arial" charset="0"/>
              <a:buChar char="•"/>
            </a:pPr>
            <a:r>
              <a:rPr lang="en-US" sz="1500" dirty="0" smtClean="0">
                <a:latin typeface="Georgia" charset="0"/>
                <a:ea typeface="Georgia" charset="0"/>
                <a:cs typeface="Georgia" charset="0"/>
              </a:rPr>
              <a:t>From small-scale material tests to large-scale panel experiments</a:t>
            </a:r>
          </a:p>
          <a:p>
            <a:pPr marL="523350" lvl="1" indent="-285750">
              <a:buFont typeface="Arial" charset="0"/>
              <a:buChar char="•"/>
            </a:pPr>
            <a:r>
              <a:rPr lang="en-US" sz="1500" dirty="0" smtClean="0">
                <a:latin typeface="Georgia" charset="0"/>
                <a:ea typeface="Georgia" charset="0"/>
                <a:cs typeface="Georgia" charset="0"/>
              </a:rPr>
              <a:t>Present modelling approaches cannot characterize brittle fracture</a:t>
            </a:r>
            <a:endParaRPr lang="en-US" sz="1600" dirty="0">
              <a:latin typeface="Georgia" charset="0"/>
              <a:ea typeface="Georgia" charset="0"/>
              <a:cs typeface="Georgia" charset="0"/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1C07628F-9402-FB47-93B5-FC3C3BFEEBE0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fi-FI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9905" y="986919"/>
            <a:ext cx="3466778" cy="33144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0534" y="4301379"/>
            <a:ext cx="2884119" cy="231690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4" y="4082187"/>
            <a:ext cx="2640977" cy="148512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1606" y="3814747"/>
            <a:ext cx="2648299" cy="2020004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>
            <a:off x="2849411" y="2968831"/>
            <a:ext cx="1071857" cy="163126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448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err="1" smtClean="0"/>
              <a:t>Partners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i-FI" dirty="0" err="1" smtClean="0"/>
              <a:t>Universities</a:t>
            </a:r>
            <a:r>
              <a:rPr lang="fi-FI" dirty="0" smtClean="0"/>
              <a:t>: Aalto, TUT, </a:t>
            </a:r>
            <a:r>
              <a:rPr lang="fi-FI" dirty="0" err="1" smtClean="0"/>
              <a:t>Chalmers</a:t>
            </a:r>
            <a:r>
              <a:rPr lang="fi-FI" dirty="0" smtClean="0"/>
              <a:t>, TUHH</a:t>
            </a:r>
          </a:p>
          <a:p>
            <a:r>
              <a:rPr lang="fi-FI" dirty="0" err="1" smtClean="0"/>
              <a:t>Research</a:t>
            </a:r>
            <a:r>
              <a:rPr lang="fi-FI" dirty="0" smtClean="0"/>
              <a:t> </a:t>
            </a:r>
            <a:r>
              <a:rPr lang="fi-FI" dirty="0" err="1" smtClean="0"/>
              <a:t>Institutes</a:t>
            </a:r>
            <a:r>
              <a:rPr lang="fi-FI" dirty="0" smtClean="0"/>
              <a:t>: F;I, SMHI, SSPA, HSVA</a:t>
            </a:r>
          </a:p>
          <a:p>
            <a:r>
              <a:rPr lang="fi-FI" dirty="0" err="1" smtClean="0"/>
              <a:t>Administrations</a:t>
            </a:r>
            <a:r>
              <a:rPr lang="fi-FI" dirty="0" smtClean="0"/>
              <a:t>: TRAFI, EMA, SMA, BSH</a:t>
            </a:r>
          </a:p>
          <a:p>
            <a:r>
              <a:rPr lang="fi-FI" dirty="0" smtClean="0"/>
              <a:t>Design </a:t>
            </a:r>
            <a:r>
              <a:rPr lang="fi-FI" dirty="0" err="1" smtClean="0"/>
              <a:t>companies</a:t>
            </a:r>
            <a:r>
              <a:rPr lang="fi-FI" dirty="0" smtClean="0"/>
              <a:t>: </a:t>
            </a:r>
            <a:r>
              <a:rPr lang="fi-FI" dirty="0" err="1" smtClean="0"/>
              <a:t>Aker</a:t>
            </a:r>
            <a:r>
              <a:rPr lang="fi-FI" dirty="0" smtClean="0"/>
              <a:t> Arctic</a:t>
            </a:r>
          </a:p>
          <a:p>
            <a:r>
              <a:rPr lang="fi-FI" dirty="0" err="1" smtClean="0"/>
              <a:t>Shipyards</a:t>
            </a:r>
            <a:r>
              <a:rPr lang="fi-FI" dirty="0" smtClean="0"/>
              <a:t>: </a:t>
            </a:r>
            <a:r>
              <a:rPr lang="fi-FI" dirty="0" err="1" smtClean="0"/>
              <a:t>Arctech</a:t>
            </a:r>
            <a:r>
              <a:rPr lang="fi-FI" dirty="0" smtClean="0"/>
              <a:t> Helsinki </a:t>
            </a:r>
            <a:r>
              <a:rPr lang="fi-FI" dirty="0" err="1" smtClean="0"/>
              <a:t>Shipyard</a:t>
            </a:r>
            <a:endParaRPr lang="fi-FI" dirty="0" smtClean="0"/>
          </a:p>
          <a:p>
            <a:r>
              <a:rPr lang="fi-FI" dirty="0" err="1" smtClean="0"/>
              <a:t>Ship</a:t>
            </a:r>
            <a:r>
              <a:rPr lang="fi-FI" dirty="0" smtClean="0"/>
              <a:t> </a:t>
            </a:r>
            <a:r>
              <a:rPr lang="fi-FI" dirty="0" err="1" smtClean="0"/>
              <a:t>owner</a:t>
            </a:r>
            <a:r>
              <a:rPr lang="fi-FI" dirty="0" smtClean="0"/>
              <a:t>: </a:t>
            </a:r>
            <a:r>
              <a:rPr lang="fi-FI" dirty="0" err="1" smtClean="0"/>
              <a:t>Stena</a:t>
            </a:r>
            <a:r>
              <a:rPr lang="fi-FI" dirty="0" smtClean="0"/>
              <a:t>, ESL </a:t>
            </a:r>
            <a:r>
              <a:rPr lang="fi-FI" dirty="0" err="1" smtClean="0"/>
              <a:t>Shipping</a:t>
            </a:r>
            <a:endParaRPr lang="fi-FI" dirty="0" smtClean="0"/>
          </a:p>
          <a:p>
            <a:r>
              <a:rPr lang="fi-FI" dirty="0" err="1" smtClean="0"/>
              <a:t>Classification</a:t>
            </a:r>
            <a:r>
              <a:rPr lang="fi-FI" dirty="0" smtClean="0"/>
              <a:t> </a:t>
            </a:r>
            <a:r>
              <a:rPr lang="fi-FI" dirty="0" err="1" smtClean="0"/>
              <a:t>societies</a:t>
            </a:r>
            <a:r>
              <a:rPr lang="fi-FI" dirty="0" smtClean="0"/>
              <a:t>: DNVGL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11.6.2015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Department of Applied Mechanics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1C07628F-9402-FB47-93B5-FC3C3BFEEBE0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322889"/>
      </p:ext>
    </p:extLst>
  </p:cSld>
  <p:clrMapOvr>
    <a:masterClrMapping/>
  </p:clrMapOvr>
</p:sld>
</file>

<file path=ppt/theme/theme1.xml><?xml version="1.0" encoding="utf-8"?>
<a:theme xmlns:a="http://schemas.openxmlformats.org/drawingml/2006/main" name="Aalto University">
  <a:themeElements>
    <a:clrScheme name="Aalto Yliopisto">
      <a:dk1>
        <a:sysClr val="windowText" lastClr="000000"/>
      </a:dk1>
      <a:lt1>
        <a:sysClr val="window" lastClr="FFFFFF"/>
      </a:lt1>
      <a:dk2>
        <a:srgbClr val="1F497D"/>
      </a:dk2>
      <a:lt2>
        <a:srgbClr val="928B81"/>
      </a:lt2>
      <a:accent1>
        <a:srgbClr val="FFCD00"/>
      </a:accent1>
      <a:accent2>
        <a:srgbClr val="009B3A"/>
      </a:accent2>
      <a:accent3>
        <a:srgbClr val="005EB8"/>
      </a:accent3>
      <a:accent4>
        <a:srgbClr val="6639B7"/>
      </a:accent4>
      <a:accent5>
        <a:srgbClr val="EF3340"/>
      </a:accent5>
      <a:accent6>
        <a:srgbClr val="FF7900"/>
      </a:accent6>
      <a:hlink>
        <a:srgbClr val="000000"/>
      </a:hlink>
      <a:folHlink>
        <a:srgbClr val="928B8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b="1"/>
        </a:defPPr>
      </a:lstStyle>
    </a:txDef>
  </a:objectDefaults>
  <a:extraClrSchemeLst/>
</a:theme>
</file>

<file path=ppt/theme/theme10.xml><?xml version="1.0" encoding="utf-8"?>
<a:theme xmlns:a="http://schemas.openxmlformats.org/drawingml/2006/main" name="Aalto_CHEM_FI_MASTER_150dpi_301112">
  <a:themeElements>
    <a:clrScheme name="Aalto CHEM">
      <a:dk1>
        <a:sysClr val="windowText" lastClr="000000"/>
      </a:dk1>
      <a:lt1>
        <a:sysClr val="window" lastClr="FFFFFF"/>
      </a:lt1>
      <a:dk2>
        <a:srgbClr val="1F497D"/>
      </a:dk2>
      <a:lt2>
        <a:srgbClr val="928B81"/>
      </a:lt2>
      <a:accent1>
        <a:srgbClr val="00965E"/>
      </a:accent1>
      <a:accent2>
        <a:srgbClr val="EF3340"/>
      </a:accent2>
      <a:accent3>
        <a:srgbClr val="005EB8"/>
      </a:accent3>
      <a:accent4>
        <a:srgbClr val="00965E"/>
      </a:accent4>
      <a:accent5>
        <a:srgbClr val="FFA300"/>
      </a:accent5>
      <a:accent6>
        <a:srgbClr val="FF671F"/>
      </a:accent6>
      <a:hlink>
        <a:srgbClr val="000000"/>
      </a:hlink>
      <a:folHlink>
        <a:srgbClr val="928B8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b="1"/>
        </a:defPPr>
      </a:lstStyle>
    </a:txDef>
  </a:objectDefaults>
  <a:extraClrSchemeLst/>
</a:theme>
</file>

<file path=ppt/theme/theme11.xml><?xml version="1.0" encoding="utf-8"?>
<a:theme xmlns:a="http://schemas.openxmlformats.org/drawingml/2006/main" name="1_Aalto_CHEM_FI_MASTER_150dpi_301112">
  <a:themeElements>
    <a:clrScheme name="Aalto CHEM">
      <a:dk1>
        <a:sysClr val="windowText" lastClr="000000"/>
      </a:dk1>
      <a:lt1>
        <a:sysClr val="window" lastClr="FFFFFF"/>
      </a:lt1>
      <a:dk2>
        <a:srgbClr val="1F497D"/>
      </a:dk2>
      <a:lt2>
        <a:srgbClr val="928B81"/>
      </a:lt2>
      <a:accent1>
        <a:srgbClr val="00965E"/>
      </a:accent1>
      <a:accent2>
        <a:srgbClr val="EF3340"/>
      </a:accent2>
      <a:accent3>
        <a:srgbClr val="005EB8"/>
      </a:accent3>
      <a:accent4>
        <a:srgbClr val="00965E"/>
      </a:accent4>
      <a:accent5>
        <a:srgbClr val="FFA300"/>
      </a:accent5>
      <a:accent6>
        <a:srgbClr val="FF671F"/>
      </a:accent6>
      <a:hlink>
        <a:srgbClr val="000000"/>
      </a:hlink>
      <a:folHlink>
        <a:srgbClr val="928B8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b="1"/>
        </a:defPPr>
      </a:lstStyle>
    </a:txDef>
  </a:objectDefaults>
  <a:extraClrSchemeLst/>
</a:theme>
</file>

<file path=ppt/theme/theme12.xml><?xml version="1.0" encoding="utf-8"?>
<a:theme xmlns:a="http://schemas.openxmlformats.org/drawingml/2006/main" name="2_Aalto_CHEM_FI_MASTER_150dpi_301112">
  <a:themeElements>
    <a:clrScheme name="Aalto CHEM">
      <a:dk1>
        <a:sysClr val="windowText" lastClr="000000"/>
      </a:dk1>
      <a:lt1>
        <a:sysClr val="window" lastClr="FFFFFF"/>
      </a:lt1>
      <a:dk2>
        <a:srgbClr val="1F497D"/>
      </a:dk2>
      <a:lt2>
        <a:srgbClr val="928B81"/>
      </a:lt2>
      <a:accent1>
        <a:srgbClr val="00965E"/>
      </a:accent1>
      <a:accent2>
        <a:srgbClr val="EF3340"/>
      </a:accent2>
      <a:accent3>
        <a:srgbClr val="005EB8"/>
      </a:accent3>
      <a:accent4>
        <a:srgbClr val="00965E"/>
      </a:accent4>
      <a:accent5>
        <a:srgbClr val="FFA300"/>
      </a:accent5>
      <a:accent6>
        <a:srgbClr val="FF671F"/>
      </a:accent6>
      <a:hlink>
        <a:srgbClr val="000000"/>
      </a:hlink>
      <a:folHlink>
        <a:srgbClr val="928B8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b="1"/>
        </a:defPPr>
      </a:lstStyle>
    </a:txDef>
  </a:objectDefaults>
  <a:extraClrSchemeLst/>
</a:theme>
</file>

<file path=ppt/theme/theme13.xml><?xml version="1.0" encoding="utf-8"?>
<a:theme xmlns:a="http://schemas.openxmlformats.org/drawingml/2006/main" name="Aalto_ELEC_121031">
  <a:themeElements>
    <a:clrScheme name="Aalto ELEC">
      <a:dk1>
        <a:sysClr val="windowText" lastClr="000000"/>
      </a:dk1>
      <a:lt1>
        <a:sysClr val="window" lastClr="FFFFFF"/>
      </a:lt1>
      <a:dk2>
        <a:srgbClr val="1F497D"/>
      </a:dk2>
      <a:lt2>
        <a:srgbClr val="928B81"/>
      </a:lt2>
      <a:accent1>
        <a:srgbClr val="7D55C7"/>
      </a:accent1>
      <a:accent2>
        <a:srgbClr val="EF3340"/>
      </a:accent2>
      <a:accent3>
        <a:srgbClr val="005EB8"/>
      </a:accent3>
      <a:accent4>
        <a:srgbClr val="00965E"/>
      </a:accent4>
      <a:accent5>
        <a:srgbClr val="FF671F"/>
      </a:accent5>
      <a:accent6>
        <a:srgbClr val="FFA300"/>
      </a:accent6>
      <a:hlink>
        <a:srgbClr val="000000"/>
      </a:hlink>
      <a:folHlink>
        <a:srgbClr val="928B8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b="1"/>
        </a:defPPr>
      </a:lstStyle>
    </a:txDef>
  </a:objectDefaults>
  <a:extraClrSchemeLst/>
</a:theme>
</file>

<file path=ppt/theme/theme14.xml><?xml version="1.0" encoding="utf-8"?>
<a:theme xmlns:a="http://schemas.openxmlformats.org/drawingml/2006/main" name="1_Aalto_ELEC_121031">
  <a:themeElements>
    <a:clrScheme name="Aalto ELEC">
      <a:dk1>
        <a:sysClr val="windowText" lastClr="000000"/>
      </a:dk1>
      <a:lt1>
        <a:sysClr val="window" lastClr="FFFFFF"/>
      </a:lt1>
      <a:dk2>
        <a:srgbClr val="1F497D"/>
      </a:dk2>
      <a:lt2>
        <a:srgbClr val="928B81"/>
      </a:lt2>
      <a:accent1>
        <a:srgbClr val="7D55C7"/>
      </a:accent1>
      <a:accent2>
        <a:srgbClr val="EF3340"/>
      </a:accent2>
      <a:accent3>
        <a:srgbClr val="005EB8"/>
      </a:accent3>
      <a:accent4>
        <a:srgbClr val="00965E"/>
      </a:accent4>
      <a:accent5>
        <a:srgbClr val="FF671F"/>
      </a:accent5>
      <a:accent6>
        <a:srgbClr val="FFA300"/>
      </a:accent6>
      <a:hlink>
        <a:srgbClr val="000000"/>
      </a:hlink>
      <a:folHlink>
        <a:srgbClr val="928B8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b="1"/>
        </a:defPPr>
      </a:lstStyle>
    </a:txDef>
  </a:objectDefaults>
  <a:extraClrSchemeLst/>
</a:theme>
</file>

<file path=ppt/theme/theme15.xml><?xml version="1.0" encoding="utf-8"?>
<a:theme xmlns:a="http://schemas.openxmlformats.org/drawingml/2006/main" name="2_Aalto_ELEC_121031">
  <a:themeElements>
    <a:clrScheme name="Aalto ELEC">
      <a:dk1>
        <a:sysClr val="windowText" lastClr="000000"/>
      </a:dk1>
      <a:lt1>
        <a:sysClr val="window" lastClr="FFFFFF"/>
      </a:lt1>
      <a:dk2>
        <a:srgbClr val="1F497D"/>
      </a:dk2>
      <a:lt2>
        <a:srgbClr val="928B81"/>
      </a:lt2>
      <a:accent1>
        <a:srgbClr val="7D55C7"/>
      </a:accent1>
      <a:accent2>
        <a:srgbClr val="EF3340"/>
      </a:accent2>
      <a:accent3>
        <a:srgbClr val="005EB8"/>
      </a:accent3>
      <a:accent4>
        <a:srgbClr val="00965E"/>
      </a:accent4>
      <a:accent5>
        <a:srgbClr val="FF671F"/>
      </a:accent5>
      <a:accent6>
        <a:srgbClr val="FFA300"/>
      </a:accent6>
      <a:hlink>
        <a:srgbClr val="000000"/>
      </a:hlink>
      <a:folHlink>
        <a:srgbClr val="928B8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b="1"/>
        </a:defPPr>
      </a:lstStyle>
    </a:txDef>
  </a:objectDefaults>
  <a:extraClrSchemeLst/>
</a:theme>
</file>

<file path=ppt/theme/theme16.xml><?xml version="1.0" encoding="utf-8"?>
<a:theme xmlns:a="http://schemas.openxmlformats.org/drawingml/2006/main" name="Aalto_SCI_121031">
  <a:themeElements>
    <a:clrScheme name="Aalto SCI">
      <a:dk1>
        <a:sysClr val="windowText" lastClr="000000"/>
      </a:dk1>
      <a:lt1>
        <a:sysClr val="window" lastClr="FFFFFF"/>
      </a:lt1>
      <a:dk2>
        <a:srgbClr val="1F497D"/>
      </a:dk2>
      <a:lt2>
        <a:srgbClr val="928B81"/>
      </a:lt2>
      <a:accent1>
        <a:srgbClr val="FF671F"/>
      </a:accent1>
      <a:accent2>
        <a:srgbClr val="EF3340"/>
      </a:accent2>
      <a:accent3>
        <a:srgbClr val="005EB8"/>
      </a:accent3>
      <a:accent4>
        <a:srgbClr val="00965E"/>
      </a:accent4>
      <a:accent5>
        <a:srgbClr val="FFA300"/>
      </a:accent5>
      <a:accent6>
        <a:srgbClr val="FF671F"/>
      </a:accent6>
      <a:hlink>
        <a:srgbClr val="000000"/>
      </a:hlink>
      <a:folHlink>
        <a:srgbClr val="928B8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b="1"/>
        </a:defPPr>
      </a:lstStyle>
    </a:txDef>
  </a:objectDefaults>
  <a:extraClrSchemeLst/>
</a:theme>
</file>

<file path=ppt/theme/theme17.xml><?xml version="1.0" encoding="utf-8"?>
<a:theme xmlns:a="http://schemas.openxmlformats.org/drawingml/2006/main" name="1_Aalto_SCI_121031">
  <a:themeElements>
    <a:clrScheme name="Aalto SCI">
      <a:dk1>
        <a:sysClr val="windowText" lastClr="000000"/>
      </a:dk1>
      <a:lt1>
        <a:sysClr val="window" lastClr="FFFFFF"/>
      </a:lt1>
      <a:dk2>
        <a:srgbClr val="1F497D"/>
      </a:dk2>
      <a:lt2>
        <a:srgbClr val="928B81"/>
      </a:lt2>
      <a:accent1>
        <a:srgbClr val="FF671F"/>
      </a:accent1>
      <a:accent2>
        <a:srgbClr val="EF3340"/>
      </a:accent2>
      <a:accent3>
        <a:srgbClr val="005EB8"/>
      </a:accent3>
      <a:accent4>
        <a:srgbClr val="00965E"/>
      </a:accent4>
      <a:accent5>
        <a:srgbClr val="FFA300"/>
      </a:accent5>
      <a:accent6>
        <a:srgbClr val="FF671F"/>
      </a:accent6>
      <a:hlink>
        <a:srgbClr val="000000"/>
      </a:hlink>
      <a:folHlink>
        <a:srgbClr val="928B8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b="1"/>
        </a:defPPr>
      </a:lstStyle>
    </a:txDef>
  </a:objectDefaults>
  <a:extraClrSchemeLst/>
</a:theme>
</file>

<file path=ppt/theme/theme18.xml><?xml version="1.0" encoding="utf-8"?>
<a:theme xmlns:a="http://schemas.openxmlformats.org/drawingml/2006/main" name="2_Aalto_SCI_121031">
  <a:themeElements>
    <a:clrScheme name="Aalto SCI">
      <a:dk1>
        <a:sysClr val="windowText" lastClr="000000"/>
      </a:dk1>
      <a:lt1>
        <a:sysClr val="window" lastClr="FFFFFF"/>
      </a:lt1>
      <a:dk2>
        <a:srgbClr val="1F497D"/>
      </a:dk2>
      <a:lt2>
        <a:srgbClr val="928B81"/>
      </a:lt2>
      <a:accent1>
        <a:srgbClr val="FF671F"/>
      </a:accent1>
      <a:accent2>
        <a:srgbClr val="EF3340"/>
      </a:accent2>
      <a:accent3>
        <a:srgbClr val="005EB8"/>
      </a:accent3>
      <a:accent4>
        <a:srgbClr val="00965E"/>
      </a:accent4>
      <a:accent5>
        <a:srgbClr val="FFA300"/>
      </a:accent5>
      <a:accent6>
        <a:srgbClr val="FF671F"/>
      </a:accent6>
      <a:hlink>
        <a:srgbClr val="000000"/>
      </a:hlink>
      <a:folHlink>
        <a:srgbClr val="928B8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b="1"/>
        </a:defPPr>
      </a:lstStyle>
    </a:txDef>
  </a:objectDefaults>
  <a:extraClrSchemeLst/>
</a:theme>
</file>

<file path=ppt/theme/theme1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Aalto_ARTS_121031">
  <a:themeElements>
    <a:clrScheme name="ARTS">
      <a:dk1>
        <a:srgbClr val="FFA300"/>
      </a:dk1>
      <a:lt1>
        <a:sysClr val="window" lastClr="FFFFFF"/>
      </a:lt1>
      <a:dk2>
        <a:srgbClr val="1F497D"/>
      </a:dk2>
      <a:lt2>
        <a:srgbClr val="928B81"/>
      </a:lt2>
      <a:accent1>
        <a:srgbClr val="FFA300"/>
      </a:accent1>
      <a:accent2>
        <a:srgbClr val="EF3340"/>
      </a:accent2>
      <a:accent3>
        <a:srgbClr val="005EB8"/>
      </a:accent3>
      <a:accent4>
        <a:srgbClr val="00965E"/>
      </a:accent4>
      <a:accent5>
        <a:srgbClr val="7D55C7"/>
      </a:accent5>
      <a:accent6>
        <a:srgbClr val="FF671F"/>
      </a:accent6>
      <a:hlink>
        <a:srgbClr val="000000"/>
      </a:hlink>
      <a:folHlink>
        <a:srgbClr val="928B8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b="1"/>
        </a:defPPr>
      </a:lstStyle>
    </a:txDef>
  </a:objectDefaults>
  <a:extraClrSchemeLst/>
</a:theme>
</file>

<file path=ppt/theme/theme2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Aalto_ARTS_121031">
  <a:themeElements>
    <a:clrScheme name="ARTS">
      <a:dk1>
        <a:srgbClr val="FFA300"/>
      </a:dk1>
      <a:lt1>
        <a:sysClr val="window" lastClr="FFFFFF"/>
      </a:lt1>
      <a:dk2>
        <a:srgbClr val="1F497D"/>
      </a:dk2>
      <a:lt2>
        <a:srgbClr val="928B81"/>
      </a:lt2>
      <a:accent1>
        <a:srgbClr val="FFA300"/>
      </a:accent1>
      <a:accent2>
        <a:srgbClr val="EF3340"/>
      </a:accent2>
      <a:accent3>
        <a:srgbClr val="005EB8"/>
      </a:accent3>
      <a:accent4>
        <a:srgbClr val="00965E"/>
      </a:accent4>
      <a:accent5>
        <a:srgbClr val="7D55C7"/>
      </a:accent5>
      <a:accent6>
        <a:srgbClr val="FF671F"/>
      </a:accent6>
      <a:hlink>
        <a:srgbClr val="000000"/>
      </a:hlink>
      <a:folHlink>
        <a:srgbClr val="928B8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b="1"/>
        </a:defPPr>
      </a:lstStyle>
    </a:txDef>
  </a:objectDefaults>
  <a:extraClrSchemeLst/>
</a:theme>
</file>

<file path=ppt/theme/theme4.xml><?xml version="1.0" encoding="utf-8"?>
<a:theme xmlns:a="http://schemas.openxmlformats.org/drawingml/2006/main" name="Aalto_BIZ_121031">
  <a:themeElements>
    <a:clrScheme name="AALTO - Yliopisto">
      <a:dk1>
        <a:sysClr val="windowText" lastClr="000000"/>
      </a:dk1>
      <a:lt1>
        <a:sysClr val="window" lastClr="FFFFFF"/>
      </a:lt1>
      <a:dk2>
        <a:srgbClr val="1F497D"/>
      </a:dk2>
      <a:lt2>
        <a:srgbClr val="928B81"/>
      </a:lt2>
      <a:accent1>
        <a:srgbClr val="78BE20"/>
      </a:accent1>
      <a:accent2>
        <a:srgbClr val="EF3340"/>
      </a:accent2>
      <a:accent3>
        <a:srgbClr val="005EB8"/>
      </a:accent3>
      <a:accent4>
        <a:srgbClr val="00965E"/>
      </a:accent4>
      <a:accent5>
        <a:srgbClr val="7D55C7"/>
      </a:accent5>
      <a:accent6>
        <a:srgbClr val="FFA300"/>
      </a:accent6>
      <a:hlink>
        <a:srgbClr val="000000"/>
      </a:hlink>
      <a:folHlink>
        <a:srgbClr val="928B8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b="1"/>
        </a:defPPr>
      </a:lstStyle>
    </a:txDef>
  </a:objectDefaults>
  <a:extraClrSchemeLst/>
</a:theme>
</file>

<file path=ppt/theme/theme5.xml><?xml version="1.0" encoding="utf-8"?>
<a:theme xmlns:a="http://schemas.openxmlformats.org/drawingml/2006/main" name="1_Aalto_BIZ_121031">
  <a:themeElements>
    <a:clrScheme name="AALTO - Yliopisto">
      <a:dk1>
        <a:sysClr val="windowText" lastClr="000000"/>
      </a:dk1>
      <a:lt1>
        <a:sysClr val="window" lastClr="FFFFFF"/>
      </a:lt1>
      <a:dk2>
        <a:srgbClr val="1F497D"/>
      </a:dk2>
      <a:lt2>
        <a:srgbClr val="928B81"/>
      </a:lt2>
      <a:accent1>
        <a:srgbClr val="78BE20"/>
      </a:accent1>
      <a:accent2>
        <a:srgbClr val="EF3340"/>
      </a:accent2>
      <a:accent3>
        <a:srgbClr val="005EB8"/>
      </a:accent3>
      <a:accent4>
        <a:srgbClr val="00965E"/>
      </a:accent4>
      <a:accent5>
        <a:srgbClr val="7D55C7"/>
      </a:accent5>
      <a:accent6>
        <a:srgbClr val="FFA300"/>
      </a:accent6>
      <a:hlink>
        <a:srgbClr val="000000"/>
      </a:hlink>
      <a:folHlink>
        <a:srgbClr val="928B8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b="1"/>
        </a:defPPr>
      </a:lstStyle>
    </a:txDef>
  </a:objectDefaults>
  <a:extraClrSchemeLst/>
</a:theme>
</file>

<file path=ppt/theme/theme6.xml><?xml version="1.0" encoding="utf-8"?>
<a:theme xmlns:a="http://schemas.openxmlformats.org/drawingml/2006/main" name="2_Aalto_BIZ_121031">
  <a:themeElements>
    <a:clrScheme name="AALTO - Yliopisto">
      <a:dk1>
        <a:sysClr val="windowText" lastClr="000000"/>
      </a:dk1>
      <a:lt1>
        <a:sysClr val="window" lastClr="FFFFFF"/>
      </a:lt1>
      <a:dk2>
        <a:srgbClr val="1F497D"/>
      </a:dk2>
      <a:lt2>
        <a:srgbClr val="928B81"/>
      </a:lt2>
      <a:accent1>
        <a:srgbClr val="78BE20"/>
      </a:accent1>
      <a:accent2>
        <a:srgbClr val="EF3340"/>
      </a:accent2>
      <a:accent3>
        <a:srgbClr val="005EB8"/>
      </a:accent3>
      <a:accent4>
        <a:srgbClr val="00965E"/>
      </a:accent4>
      <a:accent5>
        <a:srgbClr val="7D55C7"/>
      </a:accent5>
      <a:accent6>
        <a:srgbClr val="FFA300"/>
      </a:accent6>
      <a:hlink>
        <a:srgbClr val="000000"/>
      </a:hlink>
      <a:folHlink>
        <a:srgbClr val="928B8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b="1"/>
        </a:defPPr>
      </a:lstStyle>
    </a:txDef>
  </a:objectDefaults>
  <a:extraClrSchemeLst/>
</a:theme>
</file>

<file path=ppt/theme/theme7.xml><?xml version="1.0" encoding="utf-8"?>
<a:theme xmlns:a="http://schemas.openxmlformats.org/drawingml/2006/main" name="Aalto_ENG_121031">
  <a:themeElements>
    <a:clrScheme name="Aalto ENG">
      <a:dk1>
        <a:sysClr val="windowText" lastClr="000000"/>
      </a:dk1>
      <a:lt1>
        <a:sysClr val="window" lastClr="FFFFFF"/>
      </a:lt1>
      <a:dk2>
        <a:srgbClr val="1F497D"/>
      </a:dk2>
      <a:lt2>
        <a:srgbClr val="928B81"/>
      </a:lt2>
      <a:accent1>
        <a:srgbClr val="BB16A3"/>
      </a:accent1>
      <a:accent2>
        <a:srgbClr val="EF3340"/>
      </a:accent2>
      <a:accent3>
        <a:srgbClr val="005EB8"/>
      </a:accent3>
      <a:accent4>
        <a:srgbClr val="00965E"/>
      </a:accent4>
      <a:accent5>
        <a:srgbClr val="FFA300"/>
      </a:accent5>
      <a:accent6>
        <a:srgbClr val="FF671F"/>
      </a:accent6>
      <a:hlink>
        <a:srgbClr val="000000"/>
      </a:hlink>
      <a:folHlink>
        <a:srgbClr val="928B8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b="1"/>
        </a:defPPr>
      </a:lstStyle>
    </a:txDef>
  </a:objectDefaults>
  <a:extraClrSchemeLst/>
</a:theme>
</file>

<file path=ppt/theme/theme8.xml><?xml version="1.0" encoding="utf-8"?>
<a:theme xmlns:a="http://schemas.openxmlformats.org/drawingml/2006/main" name="1_Aalto_ENG_121031">
  <a:themeElements>
    <a:clrScheme name="Aalto ENG">
      <a:dk1>
        <a:sysClr val="windowText" lastClr="000000"/>
      </a:dk1>
      <a:lt1>
        <a:sysClr val="window" lastClr="FFFFFF"/>
      </a:lt1>
      <a:dk2>
        <a:srgbClr val="1F497D"/>
      </a:dk2>
      <a:lt2>
        <a:srgbClr val="928B81"/>
      </a:lt2>
      <a:accent1>
        <a:srgbClr val="BB16A3"/>
      </a:accent1>
      <a:accent2>
        <a:srgbClr val="EF3340"/>
      </a:accent2>
      <a:accent3>
        <a:srgbClr val="005EB8"/>
      </a:accent3>
      <a:accent4>
        <a:srgbClr val="00965E"/>
      </a:accent4>
      <a:accent5>
        <a:srgbClr val="FFA300"/>
      </a:accent5>
      <a:accent6>
        <a:srgbClr val="FF671F"/>
      </a:accent6>
      <a:hlink>
        <a:srgbClr val="000000"/>
      </a:hlink>
      <a:folHlink>
        <a:srgbClr val="928B8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b="1"/>
        </a:defPPr>
      </a:lstStyle>
    </a:txDef>
  </a:objectDefaults>
  <a:extraClrSchemeLst/>
</a:theme>
</file>

<file path=ppt/theme/theme9.xml><?xml version="1.0" encoding="utf-8"?>
<a:theme xmlns:a="http://schemas.openxmlformats.org/drawingml/2006/main" name="2_Aalto_ENG_121031">
  <a:themeElements>
    <a:clrScheme name="Aalto ENG">
      <a:dk1>
        <a:sysClr val="windowText" lastClr="000000"/>
      </a:dk1>
      <a:lt1>
        <a:sysClr val="window" lastClr="FFFFFF"/>
      </a:lt1>
      <a:dk2>
        <a:srgbClr val="1F497D"/>
      </a:dk2>
      <a:lt2>
        <a:srgbClr val="928B81"/>
      </a:lt2>
      <a:accent1>
        <a:srgbClr val="BB16A3"/>
      </a:accent1>
      <a:accent2>
        <a:srgbClr val="EF3340"/>
      </a:accent2>
      <a:accent3>
        <a:srgbClr val="005EB8"/>
      </a:accent3>
      <a:accent4>
        <a:srgbClr val="00965E"/>
      </a:accent4>
      <a:accent5>
        <a:srgbClr val="FFA300"/>
      </a:accent5>
      <a:accent6>
        <a:srgbClr val="FF671F"/>
      </a:accent6>
      <a:hlink>
        <a:srgbClr val="000000"/>
      </a:hlink>
      <a:folHlink>
        <a:srgbClr val="928B8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b="1"/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37383</TotalTime>
  <Words>543</Words>
  <Application>Microsoft Office PowerPoint</Application>
  <PresentationFormat>On-screen Show (4:3)</PresentationFormat>
  <Paragraphs>90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18</vt:i4>
      </vt:variant>
      <vt:variant>
        <vt:lpstr>Slide Titles</vt:lpstr>
      </vt:variant>
      <vt:variant>
        <vt:i4>9</vt:i4>
      </vt:variant>
    </vt:vector>
  </HeadingPairs>
  <TitlesOfParts>
    <vt:vector size="27" baseType="lpstr">
      <vt:lpstr>Aalto University</vt:lpstr>
      <vt:lpstr>Aalto_ARTS_121031</vt:lpstr>
      <vt:lpstr>1_Aalto_ARTS_121031</vt:lpstr>
      <vt:lpstr>Aalto_BIZ_121031</vt:lpstr>
      <vt:lpstr>1_Aalto_BIZ_121031</vt:lpstr>
      <vt:lpstr>2_Aalto_BIZ_121031</vt:lpstr>
      <vt:lpstr>Aalto_ENG_121031</vt:lpstr>
      <vt:lpstr>1_Aalto_ENG_121031</vt:lpstr>
      <vt:lpstr>2_Aalto_ENG_121031</vt:lpstr>
      <vt:lpstr>Aalto_CHEM_FI_MASTER_150dpi_301112</vt:lpstr>
      <vt:lpstr>1_Aalto_CHEM_FI_MASTER_150dpi_301112</vt:lpstr>
      <vt:lpstr>2_Aalto_CHEM_FI_MASTER_150dpi_301112</vt:lpstr>
      <vt:lpstr>Aalto_ELEC_121031</vt:lpstr>
      <vt:lpstr>1_Aalto_ELEC_121031</vt:lpstr>
      <vt:lpstr>2_Aalto_ELEC_121031</vt:lpstr>
      <vt:lpstr>Aalto_SCI_121031</vt:lpstr>
      <vt:lpstr>1_Aalto_SCI_121031</vt:lpstr>
      <vt:lpstr>2_Aalto_SCI_121031</vt:lpstr>
      <vt:lpstr>Enhanced safety of ice-strengthened ship hulls in the Baltic Sea    ICEULTIMATE  Pentti Kujala Professor</vt:lpstr>
      <vt:lpstr>Objective</vt:lpstr>
      <vt:lpstr>Polar Code</vt:lpstr>
      <vt:lpstr>ICEULTIMATE</vt:lpstr>
      <vt:lpstr>Present situation</vt:lpstr>
      <vt:lpstr>Implications of ICEULTIMATE</vt:lpstr>
      <vt:lpstr>Safety margin &amp; capacity of structures</vt:lpstr>
      <vt:lpstr>Safety margin &amp; capacity of structures</vt:lpstr>
      <vt:lpstr>Partners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Aalto Living+</dc:title>
  <dc:creator>TBWA\HELSINKI</dc:creator>
  <cp:lastModifiedBy>Kujala Pentti</cp:lastModifiedBy>
  <cp:revision>766</cp:revision>
  <cp:lastPrinted>2012-10-17T07:14:15Z</cp:lastPrinted>
  <dcterms:created xsi:type="dcterms:W3CDTF">2012-05-14T17:33:12Z</dcterms:created>
  <dcterms:modified xsi:type="dcterms:W3CDTF">2016-05-18T04:31:29Z</dcterms:modified>
</cp:coreProperties>
</file>